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61838" cy="6858000"/>
  <p:notesSz cx="6858000" cy="121618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146"/>
    <a:srgbClr val="1E8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1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Aktie pur</c:v>
                </c:pt>
              </c:strCache>
            </c:strRef>
          </c:tx>
          <c:spPr>
            <a:ln w="38100" cap="flat">
              <a:solidFill>
                <a:srgbClr val="9AA3B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9AA3B0"/>
              </a:solidFill>
              <a:ln w="9525" cap="flat">
                <a:solidFill>
                  <a:srgbClr val="9AA3B0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500</c:v>
                </c:pt>
                <c:pt idx="4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35-40B7-8B96-58BC51708F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Covered Call</c:v>
                </c:pt>
              </c:strCache>
            </c:strRef>
          </c:tx>
          <c:spPr>
            <a:ln w="38100" cap="flat">
              <a:solidFill>
                <a:srgbClr val="1E8E6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1E8E6A"/>
              </a:solidFill>
              <a:ln w="9525" cap="flat">
                <a:solidFill>
                  <a:srgbClr val="1E8E6A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-900</c:v>
                </c:pt>
                <c:pt idx="1">
                  <c:v>-400</c:v>
                </c:pt>
                <c:pt idx="2">
                  <c:v>100</c:v>
                </c:pt>
                <c:pt idx="3">
                  <c:v>600</c:v>
                </c:pt>
                <c:pt idx="4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5-40B7-8B96-58BC51708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5C6672"/>
                    </a:solidFill>
                    <a:latin typeface="Arial"/>
                  </a:defRPr>
                </a:pPr>
                <a:r>
                  <a:rPr lang="de-DE" sz="1000" b="0" i="0" u="none" strike="noStrike">
                    <a:solidFill>
                      <a:srgbClr val="5C6672"/>
                    </a:solidFill>
                    <a:latin typeface="Arial"/>
                  </a:rPr>
                  <a:t>Aktienkurs am Ende (€)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200"/>
          <c:min val="-1200"/>
        </c:scaling>
        <c:delete val="0"/>
        <c:axPos val="l"/>
        <c:majorGridlines>
          <c:spPr>
            <a:ln w="6350" cap="flat">
              <a:solidFill>
                <a:srgbClr val="EBEEF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5C6672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Aktie pur</c:v>
                </c:pt>
              </c:strCache>
            </c:strRef>
          </c:tx>
          <c:spPr>
            <a:ln w="38100" cap="flat">
              <a:solidFill>
                <a:srgbClr val="9AA3B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9AA3B0"/>
              </a:solidFill>
              <a:ln w="9525" cap="flat">
                <a:solidFill>
                  <a:srgbClr val="9AA3B0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500</c:v>
                </c:pt>
                <c:pt idx="4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35-40B7-8B96-58BC51708F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Short Put</c:v>
                </c:pt>
              </c:strCache>
            </c:strRef>
          </c:tx>
          <c:spPr>
            <a:ln w="38100" cap="flat">
              <a:solidFill>
                <a:srgbClr val="1E8E6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1E8E6A"/>
              </a:solidFill>
              <a:ln w="9525" cap="flat">
                <a:solidFill>
                  <a:srgbClr val="1E8E6A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-400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5-40B7-8B96-58BC51708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5C6672"/>
                    </a:solidFill>
                    <a:latin typeface="Arial"/>
                  </a:defRPr>
                </a:pPr>
                <a:r>
                  <a:rPr lang="de-DE" sz="1000" b="0" i="0" u="none" strike="noStrike">
                    <a:solidFill>
                      <a:srgbClr val="5C6672"/>
                    </a:solidFill>
                    <a:latin typeface="Arial"/>
                  </a:rPr>
                  <a:t>Aktienkurs am Ende (€)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200"/>
          <c:min val="-1200"/>
        </c:scaling>
        <c:delete val="0"/>
        <c:axPos val="l"/>
        <c:majorGridlines>
          <c:spPr>
            <a:ln w="6350" cap="flat">
              <a:solidFill>
                <a:srgbClr val="EBEEF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5C6672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Aktie pur</c:v>
                </c:pt>
              </c:strCache>
            </c:strRef>
          </c:tx>
          <c:spPr>
            <a:ln w="38100" cap="flat">
              <a:solidFill>
                <a:srgbClr val="9AA3B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9AA3B0"/>
              </a:solidFill>
              <a:ln w="9525" cap="flat">
                <a:solidFill>
                  <a:srgbClr val="9AA3B0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500</c:v>
                </c:pt>
                <c:pt idx="4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35-40B7-8B96-58BC51708F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Long Call</c:v>
                </c:pt>
              </c:strCache>
            </c:strRef>
          </c:tx>
          <c:spPr>
            <a:ln w="38100" cap="flat">
              <a:solidFill>
                <a:srgbClr val="C19A4B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C19A4B"/>
              </a:solidFill>
              <a:ln w="9525" cap="flat">
                <a:solidFill>
                  <a:srgbClr val="C19A4B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5-40B7-8B96-58BC51708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5C6672"/>
                    </a:solidFill>
                    <a:latin typeface="Arial"/>
                  </a:defRPr>
                </a:pPr>
                <a:r>
                  <a:rPr lang="de-DE" sz="1000" b="0" i="0" u="none" strike="noStrike">
                    <a:solidFill>
                      <a:srgbClr val="5C6672"/>
                    </a:solidFill>
                    <a:latin typeface="Arial"/>
                  </a:rPr>
                  <a:t>Aktienkurs am Ende (€)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200"/>
          <c:min val="-1200"/>
        </c:scaling>
        <c:delete val="0"/>
        <c:axPos val="l"/>
        <c:majorGridlines>
          <c:spPr>
            <a:ln w="6350" cap="flat">
              <a:solidFill>
                <a:srgbClr val="EBEEF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5C6672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Aktie pur</c:v>
                </c:pt>
              </c:strCache>
            </c:strRef>
          </c:tx>
          <c:spPr>
            <a:ln w="38100" cap="flat">
              <a:solidFill>
                <a:srgbClr val="9AA3B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9AA3B0"/>
              </a:solidFill>
              <a:ln w="9525" cap="flat">
                <a:solidFill>
                  <a:srgbClr val="9AA3B0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500</c:v>
                </c:pt>
                <c:pt idx="4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3-48C4-B1A6-91BE108600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Long Put</c:v>
                </c:pt>
              </c:strCache>
            </c:strRef>
          </c:tx>
          <c:spPr>
            <a:ln w="38100" cap="flat">
              <a:solidFill>
                <a:srgbClr val="C19A4B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C19A4B"/>
              </a:solidFill>
              <a:ln w="9525" cap="flat">
                <a:solidFill>
                  <a:srgbClr val="C19A4B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90 €</c:v>
                </c:pt>
                <c:pt idx="1">
                  <c:v>95 €</c:v>
                </c:pt>
                <c:pt idx="2">
                  <c:v>100 €</c:v>
                </c:pt>
                <c:pt idx="3">
                  <c:v>105 €</c:v>
                </c:pt>
                <c:pt idx="4">
                  <c:v>110 €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03-48C4-B1A6-91BE10860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5C6672"/>
                    </a:solidFill>
                    <a:latin typeface="Arial"/>
                  </a:defRPr>
                </a:pPr>
                <a:r>
                  <a:rPr lang="de-DE" sz="1000" b="0" i="0" u="none" strike="noStrike">
                    <a:solidFill>
                      <a:srgbClr val="5C6672"/>
                    </a:solidFill>
                    <a:latin typeface="Arial"/>
                  </a:rPr>
                  <a:t>Aktienkurs am Ende (€)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200"/>
          <c:min val="-1200"/>
        </c:scaling>
        <c:delete val="0"/>
        <c:axPos val="l"/>
        <c:majorGridlines>
          <c:spPr>
            <a:ln w="6350" cap="flat">
              <a:solidFill>
                <a:srgbClr val="EBEEF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672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5C6672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7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51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777240"/>
            <a:ext cx="566928" cy="5669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08760" y="841248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FINANZBILDUNG  ·  BASICS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828800"/>
            <a:ext cx="10515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6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Aktienoptionen</a:t>
            </a:r>
            <a:endParaRPr lang="en-US" sz="6000" dirty="0"/>
          </a:p>
          <a:p>
            <a:pPr marL="0" indent="0">
              <a:lnSpc>
                <a:spcPts val="6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einfach erklärt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>
            <a:off x="841248" y="4160520"/>
            <a:ext cx="8778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 dem Verkauf von Calls und Puts Prämien kassieren — 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900" dirty="0" err="1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höhere</a:t>
            </a: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Rendite, </a:t>
            </a:r>
            <a:r>
              <a:rPr lang="en-US" sz="1900" dirty="0" err="1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bei</a:t>
            </a: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900" dirty="0" err="1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gleichen</a:t>
            </a: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Risiko </a:t>
            </a:r>
            <a:r>
              <a:rPr lang="en-US" sz="1900" dirty="0" err="1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</a:t>
            </a: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900" dirty="0" err="1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Vergleich</a:t>
            </a: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900" dirty="0" err="1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</a:t>
            </a: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reinen Aktien &amp; ETFs </a:t>
            </a:r>
            <a:r>
              <a:rPr lang="en-US" sz="1900" dirty="0" err="1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Buy&amp;Hold</a:t>
            </a:r>
            <a:r>
              <a:rPr lang="en-US" sz="1900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841248" y="5989320"/>
            <a:ext cx="10469880" cy="0"/>
          </a:xfrm>
          <a:prstGeom prst="line">
            <a:avLst/>
          </a:prstGeom>
          <a:noFill/>
          <a:ln w="12700">
            <a:solidFill>
              <a:srgbClr val="3942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41248" y="6126480"/>
            <a:ext cx="10469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88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sind Optionen? · Vergleich der Anlagen · Strategien im Test · Short Call &amp; Short Put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841248" y="6126480"/>
            <a:ext cx="10469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50" dirty="0">
                <a:solidFill>
                  <a:srgbClr val="88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Juni 2026</a:t>
            </a:r>
            <a:endParaRPr lang="en-US" sz="1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2960" y="5486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ZUSAMMENFASSUNG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804672" y="86868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Das Wichtigste in Kürze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822960" y="1874520"/>
            <a:ext cx="3529584" cy="2057400"/>
          </a:xfrm>
          <a:prstGeom prst="roundRect">
            <a:avLst>
              <a:gd name="adj" fmla="val 3556"/>
            </a:avLst>
          </a:prstGeom>
          <a:solidFill>
            <a:srgbClr val="20293A"/>
          </a:solidFill>
          <a:ln w="12700">
            <a:solidFill>
              <a:srgbClr val="313C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078992" y="2130552"/>
            <a:ext cx="603504" cy="603504"/>
          </a:xfrm>
          <a:prstGeom prst="ellipse">
            <a:avLst/>
          </a:prstGeom>
          <a:solidFill>
            <a:srgbClr val="2C385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4" y="2295144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78992" y="283464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Prämie kassieren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078992" y="3209544"/>
            <a:ext cx="3017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250" dirty="0">
                <a:solidFill>
                  <a:srgbClr val="B9C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 Optionen verkauft, wird sofort bezahlt – fürs Warten oder für eine Zusage.</a:t>
            </a:r>
            <a:endParaRPr lang="en-US" sz="1250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EE7380B-0A7E-D7FB-0B35-EC3ECD24B414}"/>
              </a:ext>
            </a:extLst>
          </p:cNvPr>
          <p:cNvGrpSpPr/>
          <p:nvPr/>
        </p:nvGrpSpPr>
        <p:grpSpPr>
          <a:xfrm>
            <a:off x="4645152" y="1874520"/>
            <a:ext cx="3529584" cy="2057400"/>
            <a:chOff x="4645152" y="1874520"/>
            <a:chExt cx="3529584" cy="2057400"/>
          </a:xfrm>
        </p:grpSpPr>
        <p:sp>
          <p:nvSpPr>
            <p:cNvPr id="10" name="Shape 7"/>
            <p:cNvSpPr/>
            <p:nvPr/>
          </p:nvSpPr>
          <p:spPr>
            <a:xfrm>
              <a:off x="4645152" y="1874520"/>
              <a:ext cx="3529584" cy="2057400"/>
            </a:xfrm>
            <a:prstGeom prst="roundRect">
              <a:avLst>
                <a:gd name="adj" fmla="val 3556"/>
              </a:avLst>
            </a:prstGeom>
            <a:solidFill>
              <a:srgbClr val="20293A"/>
            </a:solidFill>
            <a:ln w="12700">
              <a:solidFill>
                <a:srgbClr val="313C50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Shape 8"/>
            <p:cNvSpPr/>
            <p:nvPr/>
          </p:nvSpPr>
          <p:spPr>
            <a:xfrm>
              <a:off x="4901184" y="2130552"/>
              <a:ext cx="603504" cy="603504"/>
            </a:xfrm>
            <a:prstGeom prst="ellipse">
              <a:avLst/>
            </a:prstGeom>
            <a:solidFill>
              <a:srgbClr val="2C3850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5776" y="2295144"/>
              <a:ext cx="274320" cy="274320"/>
            </a:xfrm>
            <a:prstGeom prst="rect">
              <a:avLst/>
            </a:prstGeom>
          </p:spPr>
        </p:pic>
        <p:sp>
          <p:nvSpPr>
            <p:cNvPr id="13" name="Text 9"/>
            <p:cNvSpPr/>
            <p:nvPr/>
          </p:nvSpPr>
          <p:spPr>
            <a:xfrm>
              <a:off x="4901184" y="2834640"/>
              <a:ext cx="30175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Kein Mehr-Risiko</a:t>
              </a:r>
              <a:endParaRPr lang="en-US" sz="1800" dirty="0"/>
            </a:p>
          </p:txBody>
        </p:sp>
        <p:sp>
          <p:nvSpPr>
            <p:cNvPr id="14" name="Text 10"/>
            <p:cNvSpPr/>
            <p:nvPr/>
          </p:nvSpPr>
          <p:spPr>
            <a:xfrm>
              <a:off x="4901184" y="3209544"/>
              <a:ext cx="301752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250" dirty="0">
                  <a:solidFill>
                    <a:srgbClr val="B9C0C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Gedeckte Strategien tragen kein höheres Risiko als Aktien/ETF. Die Prämie ist ein Puffer.</a:t>
              </a:r>
              <a:endParaRPr lang="en-US" sz="1250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DC81680-2F96-2294-65E4-2355280FB571}"/>
              </a:ext>
            </a:extLst>
          </p:cNvPr>
          <p:cNvGrpSpPr/>
          <p:nvPr/>
        </p:nvGrpSpPr>
        <p:grpSpPr>
          <a:xfrm>
            <a:off x="8467344" y="1874520"/>
            <a:ext cx="3529584" cy="2057400"/>
            <a:chOff x="8467344" y="1874520"/>
            <a:chExt cx="3529584" cy="2057400"/>
          </a:xfrm>
        </p:grpSpPr>
        <p:sp>
          <p:nvSpPr>
            <p:cNvPr id="15" name="Shape 11"/>
            <p:cNvSpPr/>
            <p:nvPr/>
          </p:nvSpPr>
          <p:spPr>
            <a:xfrm>
              <a:off x="8467344" y="1874520"/>
              <a:ext cx="3529584" cy="2057400"/>
            </a:xfrm>
            <a:prstGeom prst="roundRect">
              <a:avLst>
                <a:gd name="adj" fmla="val 3556"/>
              </a:avLst>
            </a:prstGeom>
            <a:solidFill>
              <a:srgbClr val="20293A"/>
            </a:solidFill>
            <a:ln w="12700">
              <a:solidFill>
                <a:srgbClr val="313C50"/>
              </a:solidFill>
              <a:prstDash val="soli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Shape 12"/>
            <p:cNvSpPr/>
            <p:nvPr/>
          </p:nvSpPr>
          <p:spPr>
            <a:xfrm>
              <a:off x="8723376" y="2130552"/>
              <a:ext cx="603504" cy="603504"/>
            </a:xfrm>
            <a:prstGeom prst="ellipse">
              <a:avLst/>
            </a:prstGeom>
            <a:solidFill>
              <a:srgbClr val="2C3850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7968" y="2295144"/>
              <a:ext cx="274320" cy="274320"/>
            </a:xfrm>
            <a:prstGeom prst="rect">
              <a:avLst/>
            </a:prstGeom>
          </p:spPr>
        </p:pic>
        <p:sp>
          <p:nvSpPr>
            <p:cNvPr id="18" name="Text 13"/>
            <p:cNvSpPr/>
            <p:nvPr/>
          </p:nvSpPr>
          <p:spPr>
            <a:xfrm>
              <a:off x="8723376" y="2834640"/>
              <a:ext cx="30175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Short Call</a:t>
              </a:r>
              <a:endParaRPr lang="en-US" sz="180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8723376" y="3209544"/>
              <a:ext cx="301752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250" dirty="0">
                  <a:solidFill>
                    <a:srgbClr val="B9C0C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Zusatzeinkommen in Seitwärtsphasen – dafür ist der Gewinn nach oben gedeckelt.</a:t>
              </a:r>
              <a:endParaRPr lang="en-US" sz="1250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CD16EE-AA19-F450-C901-3F6BB0057D72}"/>
              </a:ext>
            </a:extLst>
          </p:cNvPr>
          <p:cNvGrpSpPr/>
          <p:nvPr/>
        </p:nvGrpSpPr>
        <p:grpSpPr>
          <a:xfrm>
            <a:off x="2734056" y="4224528"/>
            <a:ext cx="3529584" cy="2057400"/>
            <a:chOff x="2734056" y="4224528"/>
            <a:chExt cx="3529584" cy="2057400"/>
          </a:xfrm>
        </p:grpSpPr>
        <p:sp>
          <p:nvSpPr>
            <p:cNvPr id="20" name="Shape 15"/>
            <p:cNvSpPr/>
            <p:nvPr/>
          </p:nvSpPr>
          <p:spPr>
            <a:xfrm>
              <a:off x="2734056" y="4224528"/>
              <a:ext cx="3529584" cy="2057400"/>
            </a:xfrm>
            <a:prstGeom prst="roundRect">
              <a:avLst>
                <a:gd name="adj" fmla="val 3556"/>
              </a:avLst>
            </a:prstGeom>
            <a:solidFill>
              <a:srgbClr val="20293A"/>
            </a:solidFill>
            <a:ln w="12700">
              <a:solidFill>
                <a:srgbClr val="313C50"/>
              </a:solidFill>
              <a:prstDash val="soli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Shape 16"/>
            <p:cNvSpPr/>
            <p:nvPr/>
          </p:nvSpPr>
          <p:spPr>
            <a:xfrm>
              <a:off x="2990088" y="4480560"/>
              <a:ext cx="603504" cy="603504"/>
            </a:xfrm>
            <a:prstGeom prst="ellipse">
              <a:avLst/>
            </a:prstGeom>
            <a:solidFill>
              <a:srgbClr val="2C3850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4680" y="4645152"/>
              <a:ext cx="274320" cy="274320"/>
            </a:xfrm>
            <a:prstGeom prst="rect">
              <a:avLst/>
            </a:prstGeom>
          </p:spPr>
        </p:pic>
        <p:sp>
          <p:nvSpPr>
            <p:cNvPr id="23" name="Text 17"/>
            <p:cNvSpPr/>
            <p:nvPr/>
          </p:nvSpPr>
          <p:spPr>
            <a:xfrm>
              <a:off x="2990088" y="5184648"/>
              <a:ext cx="30175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Short Put</a:t>
              </a:r>
              <a:endParaRPr lang="en-US" sz="1800" dirty="0"/>
            </a:p>
          </p:txBody>
        </p:sp>
        <p:sp>
          <p:nvSpPr>
            <p:cNvPr id="24" name="Text 18"/>
            <p:cNvSpPr/>
            <p:nvPr/>
          </p:nvSpPr>
          <p:spPr>
            <a:xfrm>
              <a:off x="2990088" y="5559552"/>
              <a:ext cx="301752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250" dirty="0">
                  <a:solidFill>
                    <a:srgbClr val="B9C0C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Bezahlt werden fürs Warten und ggf. die Wunschaktie zum Rabattpreis einsammeln.</a:t>
              </a:r>
              <a:endParaRPr lang="en-US" sz="1250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2C7DC79-A873-36FD-D37E-D9ED53F69890}"/>
              </a:ext>
            </a:extLst>
          </p:cNvPr>
          <p:cNvGrpSpPr/>
          <p:nvPr/>
        </p:nvGrpSpPr>
        <p:grpSpPr>
          <a:xfrm>
            <a:off x="6556248" y="4224528"/>
            <a:ext cx="3529584" cy="2057400"/>
            <a:chOff x="6556248" y="4224528"/>
            <a:chExt cx="3529584" cy="2057400"/>
          </a:xfrm>
        </p:grpSpPr>
        <p:sp>
          <p:nvSpPr>
            <p:cNvPr id="25" name="Shape 19"/>
            <p:cNvSpPr/>
            <p:nvPr/>
          </p:nvSpPr>
          <p:spPr>
            <a:xfrm>
              <a:off x="6556248" y="4224528"/>
              <a:ext cx="3529584" cy="2057400"/>
            </a:xfrm>
            <a:prstGeom prst="roundRect">
              <a:avLst>
                <a:gd name="adj" fmla="val 3556"/>
              </a:avLst>
            </a:prstGeom>
            <a:solidFill>
              <a:srgbClr val="20293A"/>
            </a:solidFill>
            <a:ln w="12700">
              <a:solidFill>
                <a:srgbClr val="313C50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Shape 20"/>
            <p:cNvSpPr/>
            <p:nvPr/>
          </p:nvSpPr>
          <p:spPr>
            <a:xfrm>
              <a:off x="6812280" y="4480560"/>
              <a:ext cx="603504" cy="603504"/>
            </a:xfrm>
            <a:prstGeom prst="ellipse">
              <a:avLst/>
            </a:prstGeom>
            <a:solidFill>
              <a:srgbClr val="2C3850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Image 4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76872" y="4645152"/>
              <a:ext cx="274320" cy="274320"/>
            </a:xfrm>
            <a:prstGeom prst="rect">
              <a:avLst/>
            </a:prstGeom>
          </p:spPr>
        </p:pic>
        <p:sp>
          <p:nvSpPr>
            <p:cNvPr id="28" name="Text 21"/>
            <p:cNvSpPr/>
            <p:nvPr/>
          </p:nvSpPr>
          <p:spPr>
            <a:xfrm>
              <a:off x="6812280" y="5184648"/>
              <a:ext cx="30175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Long Call / Put</a:t>
              </a:r>
              <a:endParaRPr lang="en-US" sz="1800" dirty="0"/>
            </a:p>
          </p:txBody>
        </p:sp>
        <p:sp>
          <p:nvSpPr>
            <p:cNvPr id="29" name="Text 22"/>
            <p:cNvSpPr/>
            <p:nvPr/>
          </p:nvSpPr>
          <p:spPr>
            <a:xfrm>
              <a:off x="6812280" y="5559552"/>
              <a:ext cx="301752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250" dirty="0">
                  <a:solidFill>
                    <a:srgbClr val="B9C0C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Wetten auf eine große Bewegung. Bleibt sie aus, verfällt die gezahlte Prämie.</a:t>
              </a:r>
              <a:endParaRPr lang="en-US" sz="1250" dirty="0"/>
            </a:p>
          </p:txBody>
        </p:sp>
      </p:grpSp>
      <p:sp>
        <p:nvSpPr>
          <p:cNvPr id="30" name="Text 23"/>
          <p:cNvSpPr/>
          <p:nvPr/>
        </p:nvSpPr>
        <p:spPr>
          <a:xfrm>
            <a:off x="822960" y="6455664"/>
            <a:ext cx="10515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7C86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Beispielzahlen zur Veranschaulichung · keine Anlageberatung.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65760"/>
            <a:ext cx="11155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Wohin mit dem Geld? Fünf Wege im Vergleich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02920" y="932688"/>
            <a:ext cx="11155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Risiko, Rendite und Aufwand der gängigsten Anlageformen – inklusive Aktien kombiniert mit Optionen.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02920" y="1481328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kern="0" spc="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Anlageart</a:t>
            </a:r>
            <a:endParaRPr lang="en-US" sz="1250" dirty="0"/>
          </a:p>
        </p:txBody>
      </p:sp>
      <p:sp>
        <p:nvSpPr>
          <p:cNvPr id="5" name="Text 3"/>
          <p:cNvSpPr/>
          <p:nvPr/>
        </p:nvSpPr>
        <p:spPr>
          <a:xfrm>
            <a:off x="3429000" y="1481328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Risiko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5349240" y="1481328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Ø Rendite p.a.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7178040" y="1481328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Zeitaufwand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8823960" y="148132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kern="0" spc="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Notizen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502920" y="2011680"/>
            <a:ext cx="11155680" cy="713232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676656" y="2130552"/>
            <a:ext cx="475488" cy="475488"/>
          </a:xfrm>
          <a:prstGeom prst="ellipse">
            <a:avLst/>
          </a:prstGeom>
          <a:solidFill>
            <a:srgbClr val="EEF0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" y="2249424"/>
            <a:ext cx="237744" cy="23774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98448" y="2011680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45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Tagesgeldkonto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3872484" y="2295144"/>
            <a:ext cx="146304" cy="146304"/>
          </a:xfrm>
          <a:prstGeom prst="ellipse">
            <a:avLst/>
          </a:prstGeom>
          <a:solidFill>
            <a:srgbClr val="1E8E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082796" y="229514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4293108" y="229514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4503420" y="229514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4713732" y="229514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349240" y="2011680"/>
            <a:ext cx="1783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2–3 %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7178040" y="201168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Sehr gering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8823960" y="2011680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Täglich verfügbar, Zins variabel, Inflation nagt am Wert.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502920" y="2834640"/>
            <a:ext cx="11155680" cy="713232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676656" y="2953512"/>
            <a:ext cx="475488" cy="475488"/>
          </a:xfrm>
          <a:prstGeom prst="ellipse">
            <a:avLst/>
          </a:prstGeom>
          <a:solidFill>
            <a:srgbClr val="EEF0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8" y="3072384"/>
            <a:ext cx="237744" cy="237744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1298448" y="2834640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45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Festgeld</a:t>
            </a:r>
            <a:endParaRPr lang="en-US" sz="1450" dirty="0"/>
          </a:p>
        </p:txBody>
      </p:sp>
      <p:sp>
        <p:nvSpPr>
          <p:cNvPr id="25" name="Shape 21"/>
          <p:cNvSpPr/>
          <p:nvPr/>
        </p:nvSpPr>
        <p:spPr>
          <a:xfrm>
            <a:off x="3872484" y="3118104"/>
            <a:ext cx="146304" cy="146304"/>
          </a:xfrm>
          <a:prstGeom prst="ellipse">
            <a:avLst/>
          </a:prstGeom>
          <a:solidFill>
            <a:srgbClr val="1E8E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2"/>
          <p:cNvSpPr/>
          <p:nvPr/>
        </p:nvSpPr>
        <p:spPr>
          <a:xfrm>
            <a:off x="4082796" y="311810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3"/>
          <p:cNvSpPr/>
          <p:nvPr/>
        </p:nvSpPr>
        <p:spPr>
          <a:xfrm>
            <a:off x="4293108" y="311810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4"/>
          <p:cNvSpPr/>
          <p:nvPr/>
        </p:nvSpPr>
        <p:spPr>
          <a:xfrm>
            <a:off x="4503420" y="311810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5"/>
          <p:cNvSpPr/>
          <p:nvPr/>
        </p:nvSpPr>
        <p:spPr>
          <a:xfrm>
            <a:off x="4713732" y="311810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6"/>
          <p:cNvSpPr/>
          <p:nvPr/>
        </p:nvSpPr>
        <p:spPr>
          <a:xfrm>
            <a:off x="5349240" y="2834640"/>
            <a:ext cx="1783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2,5–3,5 %</a:t>
            </a:r>
            <a:endParaRPr lang="en-US" sz="1400" dirty="0"/>
          </a:p>
        </p:txBody>
      </p:sp>
      <p:sp>
        <p:nvSpPr>
          <p:cNvPr id="31" name="Text 27"/>
          <p:cNvSpPr/>
          <p:nvPr/>
        </p:nvSpPr>
        <p:spPr>
          <a:xfrm>
            <a:off x="7178040" y="283464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Sehr gering</a:t>
            </a:r>
            <a:endParaRPr lang="en-US" sz="1200" dirty="0"/>
          </a:p>
        </p:txBody>
      </p:sp>
      <p:sp>
        <p:nvSpPr>
          <p:cNvPr id="32" name="Text 28"/>
          <p:cNvSpPr/>
          <p:nvPr/>
        </p:nvSpPr>
        <p:spPr>
          <a:xfrm>
            <a:off x="8823960" y="2834640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Geld ist für die gesamte Laufzeit fest blockiert.</a:t>
            </a:r>
            <a:endParaRPr lang="en-US" sz="1150" dirty="0"/>
          </a:p>
        </p:txBody>
      </p:sp>
      <p:sp>
        <p:nvSpPr>
          <p:cNvPr id="33" name="Shape 29"/>
          <p:cNvSpPr/>
          <p:nvPr/>
        </p:nvSpPr>
        <p:spPr>
          <a:xfrm>
            <a:off x="502920" y="3657600"/>
            <a:ext cx="11155680" cy="713232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Shape 30"/>
          <p:cNvSpPr/>
          <p:nvPr/>
        </p:nvSpPr>
        <p:spPr>
          <a:xfrm>
            <a:off x="676656" y="3776472"/>
            <a:ext cx="475488" cy="475488"/>
          </a:xfrm>
          <a:prstGeom prst="ellipse">
            <a:avLst/>
          </a:prstGeom>
          <a:solidFill>
            <a:srgbClr val="EEF0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8" y="3895344"/>
            <a:ext cx="237744" cy="237744"/>
          </a:xfrm>
          <a:prstGeom prst="rect">
            <a:avLst/>
          </a:prstGeom>
        </p:spPr>
      </p:pic>
      <p:sp>
        <p:nvSpPr>
          <p:cNvPr id="36" name="Text 31"/>
          <p:cNvSpPr/>
          <p:nvPr/>
        </p:nvSpPr>
        <p:spPr>
          <a:xfrm>
            <a:off x="1298448" y="3657600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45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Aktien / ETF</a:t>
            </a:r>
            <a:endParaRPr lang="en-US" sz="1450" dirty="0"/>
          </a:p>
        </p:txBody>
      </p:sp>
      <p:sp>
        <p:nvSpPr>
          <p:cNvPr id="37" name="Shape 32"/>
          <p:cNvSpPr/>
          <p:nvPr/>
        </p:nvSpPr>
        <p:spPr>
          <a:xfrm>
            <a:off x="3872484" y="3941064"/>
            <a:ext cx="146304" cy="146304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3"/>
          <p:cNvSpPr/>
          <p:nvPr/>
        </p:nvSpPr>
        <p:spPr>
          <a:xfrm>
            <a:off x="4082796" y="3941064"/>
            <a:ext cx="146304" cy="146304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4"/>
          <p:cNvSpPr/>
          <p:nvPr/>
        </p:nvSpPr>
        <p:spPr>
          <a:xfrm>
            <a:off x="4293108" y="3941064"/>
            <a:ext cx="146304" cy="146304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5"/>
          <p:cNvSpPr/>
          <p:nvPr/>
        </p:nvSpPr>
        <p:spPr>
          <a:xfrm>
            <a:off x="4503420" y="394106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36"/>
          <p:cNvSpPr/>
          <p:nvPr/>
        </p:nvSpPr>
        <p:spPr>
          <a:xfrm>
            <a:off x="4713732" y="394106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37"/>
          <p:cNvSpPr/>
          <p:nvPr/>
        </p:nvSpPr>
        <p:spPr>
          <a:xfrm>
            <a:off x="5349240" y="3657600"/>
            <a:ext cx="1783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6–8 %</a:t>
            </a:r>
            <a:endParaRPr lang="en-US" sz="1400" dirty="0"/>
          </a:p>
        </p:txBody>
      </p:sp>
      <p:sp>
        <p:nvSpPr>
          <p:cNvPr id="43" name="Text 38"/>
          <p:cNvSpPr/>
          <p:nvPr/>
        </p:nvSpPr>
        <p:spPr>
          <a:xfrm>
            <a:off x="7178040" y="365760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Gering</a:t>
            </a:r>
            <a:endParaRPr lang="en-US" sz="1200" dirty="0"/>
          </a:p>
        </p:txBody>
      </p:sp>
      <p:sp>
        <p:nvSpPr>
          <p:cNvPr id="44" name="Text 39"/>
          <p:cNvSpPr/>
          <p:nvPr/>
        </p:nvSpPr>
        <p:spPr>
          <a:xfrm>
            <a:off x="8823960" y="3657600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Kursschwankungen; langfristig anlegen und breit streuen.</a:t>
            </a:r>
            <a:endParaRPr lang="en-US" sz="1150" dirty="0"/>
          </a:p>
        </p:txBody>
      </p:sp>
      <p:sp>
        <p:nvSpPr>
          <p:cNvPr id="45" name="Shape 40"/>
          <p:cNvSpPr/>
          <p:nvPr/>
        </p:nvSpPr>
        <p:spPr>
          <a:xfrm>
            <a:off x="502920" y="4480560"/>
            <a:ext cx="11155680" cy="713232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Shape 41"/>
          <p:cNvSpPr/>
          <p:nvPr/>
        </p:nvSpPr>
        <p:spPr>
          <a:xfrm>
            <a:off x="676656" y="4599432"/>
            <a:ext cx="475488" cy="475488"/>
          </a:xfrm>
          <a:prstGeom prst="ellipse">
            <a:avLst/>
          </a:prstGeom>
          <a:solidFill>
            <a:srgbClr val="EEF0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28" y="4718304"/>
            <a:ext cx="237744" cy="237744"/>
          </a:xfrm>
          <a:prstGeom prst="rect">
            <a:avLst/>
          </a:prstGeom>
        </p:spPr>
      </p:pic>
      <p:sp>
        <p:nvSpPr>
          <p:cNvPr id="48" name="Text 42"/>
          <p:cNvSpPr/>
          <p:nvPr/>
        </p:nvSpPr>
        <p:spPr>
          <a:xfrm>
            <a:off x="1298448" y="4480560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45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P2P-Investments</a:t>
            </a:r>
            <a:endParaRPr lang="en-US" sz="1450" dirty="0"/>
          </a:p>
        </p:txBody>
      </p:sp>
      <p:sp>
        <p:nvSpPr>
          <p:cNvPr id="49" name="Shape 43"/>
          <p:cNvSpPr/>
          <p:nvPr/>
        </p:nvSpPr>
        <p:spPr>
          <a:xfrm>
            <a:off x="3872484" y="4764024"/>
            <a:ext cx="146304" cy="146304"/>
          </a:xfrm>
          <a:prstGeom prst="ellipse">
            <a:avLst/>
          </a:prstGeom>
          <a:solidFill>
            <a:srgbClr val="C751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44"/>
          <p:cNvSpPr/>
          <p:nvPr/>
        </p:nvSpPr>
        <p:spPr>
          <a:xfrm>
            <a:off x="4082796" y="4764024"/>
            <a:ext cx="146304" cy="146304"/>
          </a:xfrm>
          <a:prstGeom prst="ellipse">
            <a:avLst/>
          </a:prstGeom>
          <a:solidFill>
            <a:srgbClr val="C751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Shape 45"/>
          <p:cNvSpPr/>
          <p:nvPr/>
        </p:nvSpPr>
        <p:spPr>
          <a:xfrm>
            <a:off x="4293108" y="4764024"/>
            <a:ext cx="146304" cy="146304"/>
          </a:xfrm>
          <a:prstGeom prst="ellipse">
            <a:avLst/>
          </a:prstGeom>
          <a:solidFill>
            <a:srgbClr val="C751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46"/>
          <p:cNvSpPr/>
          <p:nvPr/>
        </p:nvSpPr>
        <p:spPr>
          <a:xfrm>
            <a:off x="4503420" y="4764024"/>
            <a:ext cx="146304" cy="146304"/>
          </a:xfrm>
          <a:prstGeom prst="ellipse">
            <a:avLst/>
          </a:prstGeom>
          <a:solidFill>
            <a:srgbClr val="C751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47"/>
          <p:cNvSpPr/>
          <p:nvPr/>
        </p:nvSpPr>
        <p:spPr>
          <a:xfrm>
            <a:off x="4713732" y="476402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48"/>
          <p:cNvSpPr/>
          <p:nvPr/>
        </p:nvSpPr>
        <p:spPr>
          <a:xfrm>
            <a:off x="5349240" y="4480560"/>
            <a:ext cx="1783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5–9 %</a:t>
            </a:r>
            <a:endParaRPr lang="en-US" sz="1400" dirty="0"/>
          </a:p>
        </p:txBody>
      </p:sp>
      <p:sp>
        <p:nvSpPr>
          <p:cNvPr id="55" name="Text 49"/>
          <p:cNvSpPr/>
          <p:nvPr/>
        </p:nvSpPr>
        <p:spPr>
          <a:xfrm>
            <a:off x="7178040" y="448056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Mittel</a:t>
            </a:r>
            <a:endParaRPr lang="en-US" sz="1200" dirty="0"/>
          </a:p>
        </p:txBody>
      </p:sp>
      <p:sp>
        <p:nvSpPr>
          <p:cNvPr id="56" name="Text 50"/>
          <p:cNvSpPr/>
          <p:nvPr/>
        </p:nvSpPr>
        <p:spPr>
          <a:xfrm>
            <a:off x="8823960" y="4480560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Kapital oft blockiert; Ausfall- und Plattformrisiko.</a:t>
            </a:r>
            <a:endParaRPr lang="en-US" sz="1150" dirty="0"/>
          </a:p>
        </p:txBody>
      </p:sp>
      <p:sp>
        <p:nvSpPr>
          <p:cNvPr id="57" name="Shape 51"/>
          <p:cNvSpPr/>
          <p:nvPr/>
        </p:nvSpPr>
        <p:spPr>
          <a:xfrm>
            <a:off x="502920" y="5303520"/>
            <a:ext cx="11155680" cy="713232"/>
          </a:xfrm>
          <a:prstGeom prst="roundRect">
            <a:avLst>
              <a:gd name="adj" fmla="val 7692"/>
            </a:avLst>
          </a:prstGeom>
          <a:solidFill>
            <a:srgbClr val="FBF6EC"/>
          </a:solidFill>
          <a:ln w="19050">
            <a:solidFill>
              <a:srgbClr val="C19A4B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8" name="Shape 52"/>
          <p:cNvSpPr/>
          <p:nvPr/>
        </p:nvSpPr>
        <p:spPr>
          <a:xfrm>
            <a:off x="676656" y="5422392"/>
            <a:ext cx="475488" cy="475488"/>
          </a:xfrm>
          <a:prstGeom prst="ellipse">
            <a:avLst/>
          </a:prstGeom>
          <a:solidFill>
            <a:srgbClr val="F1E4C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28" y="5541264"/>
            <a:ext cx="237744" cy="237744"/>
          </a:xfrm>
          <a:prstGeom prst="rect">
            <a:avLst/>
          </a:prstGeom>
        </p:spPr>
      </p:pic>
      <p:sp>
        <p:nvSpPr>
          <p:cNvPr id="60" name="Text 53"/>
          <p:cNvSpPr/>
          <p:nvPr/>
        </p:nvSpPr>
        <p:spPr>
          <a:xfrm>
            <a:off x="1298448" y="5303520"/>
            <a:ext cx="2103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45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Aktien + Optionen</a:t>
            </a:r>
            <a:endParaRPr lang="en-US" sz="1450" dirty="0"/>
          </a:p>
          <a:p>
            <a:pPr marL="0" indent="0">
              <a:lnSpc>
                <a:spcPts val="1400"/>
              </a:lnSpc>
              <a:buNone/>
            </a:pPr>
            <a:r>
              <a:rPr lang="en-US" sz="10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Verkauf von Calls / Puts</a:t>
            </a:r>
            <a:endParaRPr lang="en-US" sz="1450" dirty="0"/>
          </a:p>
        </p:txBody>
      </p:sp>
      <p:sp>
        <p:nvSpPr>
          <p:cNvPr id="61" name="Shape 54"/>
          <p:cNvSpPr/>
          <p:nvPr/>
        </p:nvSpPr>
        <p:spPr>
          <a:xfrm>
            <a:off x="3872484" y="5586984"/>
            <a:ext cx="146304" cy="146304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Shape 55"/>
          <p:cNvSpPr/>
          <p:nvPr/>
        </p:nvSpPr>
        <p:spPr>
          <a:xfrm>
            <a:off x="4082796" y="5586984"/>
            <a:ext cx="146304" cy="146304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Shape 56"/>
          <p:cNvSpPr/>
          <p:nvPr/>
        </p:nvSpPr>
        <p:spPr>
          <a:xfrm>
            <a:off x="4293108" y="5586984"/>
            <a:ext cx="146304" cy="146304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4" name="Shape 57"/>
          <p:cNvSpPr/>
          <p:nvPr/>
        </p:nvSpPr>
        <p:spPr>
          <a:xfrm>
            <a:off x="4503420" y="558698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5" name="Shape 58"/>
          <p:cNvSpPr/>
          <p:nvPr/>
        </p:nvSpPr>
        <p:spPr>
          <a:xfrm>
            <a:off x="4713732" y="5586984"/>
            <a:ext cx="146304" cy="146304"/>
          </a:xfrm>
          <a:prstGeom prst="ellipse">
            <a:avLst/>
          </a:prstGeom>
          <a:solidFill>
            <a:srgbClr val="D7DB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6" name="Text 59"/>
          <p:cNvSpPr/>
          <p:nvPr/>
        </p:nvSpPr>
        <p:spPr>
          <a:xfrm>
            <a:off x="5349240" y="5303520"/>
            <a:ext cx="17830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10–15 %</a:t>
            </a:r>
            <a:endParaRPr lang="en-US" sz="1400" dirty="0"/>
          </a:p>
        </p:txBody>
      </p:sp>
      <p:sp>
        <p:nvSpPr>
          <p:cNvPr id="67" name="Text 60"/>
          <p:cNvSpPr/>
          <p:nvPr/>
        </p:nvSpPr>
        <p:spPr>
          <a:xfrm>
            <a:off x="7178040" y="5303520"/>
            <a:ext cx="1600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Mittel–hoch</a:t>
            </a:r>
            <a:endParaRPr lang="en-US" sz="1200" dirty="0"/>
          </a:p>
        </p:txBody>
      </p:sp>
      <p:sp>
        <p:nvSpPr>
          <p:cNvPr id="68" name="Text 61"/>
          <p:cNvSpPr/>
          <p:nvPr/>
        </p:nvSpPr>
        <p:spPr>
          <a:xfrm>
            <a:off x="8823960" y="5303520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50" dirty="0">
                <a:solidFill>
                  <a:srgbClr val="1367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Regelmäßige Prämien; Kein </a:t>
            </a:r>
            <a:r>
              <a:rPr lang="en-US" sz="1150" dirty="0" err="1">
                <a:solidFill>
                  <a:srgbClr val="1367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höheres</a:t>
            </a:r>
            <a:r>
              <a:rPr lang="en-US" sz="1150" dirty="0">
                <a:solidFill>
                  <a:srgbClr val="1367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Risiko wie Aktien/ETF.</a:t>
            </a:r>
            <a:endParaRPr lang="en-US" sz="1150" dirty="0"/>
          </a:p>
        </p:txBody>
      </p:sp>
      <p:sp>
        <p:nvSpPr>
          <p:cNvPr id="69" name="Text 62"/>
          <p:cNvSpPr/>
          <p:nvPr/>
        </p:nvSpPr>
        <p:spPr>
          <a:xfrm>
            <a:off x="502920" y="635508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Risiko:  </a:t>
            </a:r>
            <a:r>
              <a:rPr lang="en-US" sz="1100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● niedrig</a:t>
            </a:r>
            <a:r>
              <a:rPr lang="en-US" sz="1100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●●● mittel</a:t>
            </a:r>
            <a:r>
              <a:rPr lang="en-US" sz="1100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●●●●● hoch</a:t>
            </a:r>
            <a:endParaRPr lang="en-US" sz="1100" dirty="0"/>
          </a:p>
        </p:txBody>
      </p:sp>
      <p:sp>
        <p:nvSpPr>
          <p:cNvPr id="70" name="Text 63"/>
          <p:cNvSpPr/>
          <p:nvPr/>
        </p:nvSpPr>
        <p:spPr>
          <a:xfrm>
            <a:off x="6400800" y="6355080"/>
            <a:ext cx="5257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Renditen sind langjährige Richtwerte zur Veranschaulichung – keine Garantie.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457200" y="360000"/>
            <a:ext cx="11247438" cy="5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de-DE" sz="2200" b="1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Die Sprache der Optionen — fünf Begriffe, einfach erklärt</a:t>
            </a:r>
          </a:p>
        </p:txBody>
      </p:sp>
      <p:sp>
        <p:nvSpPr>
          <p:cNvPr id="3" name="Subtitle"/>
          <p:cNvSpPr/>
          <p:nvPr/>
        </p:nvSpPr>
        <p:spPr>
          <a:xfrm>
            <a:off x="457200" y="980000"/>
            <a:ext cx="11247438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de-DE" sz="1300" b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 diesen fünf Bausteinen liest du jede Strategie auf den nächsten Folien.</a:t>
            </a:r>
          </a:p>
        </p:txBody>
      </p:sp>
      <p:sp>
        <p:nvSpPr>
          <p:cNvPr id="4" name="Card_Call"/>
          <p:cNvSpPr/>
          <p:nvPr/>
        </p:nvSpPr>
        <p:spPr>
          <a:xfrm>
            <a:off x="457200" y="1760000"/>
            <a:ext cx="2103183" cy="29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CEEF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" name="Badge"/>
          <p:cNvSpPr/>
          <p:nvPr/>
        </p:nvSpPr>
        <p:spPr>
          <a:xfrm>
            <a:off x="1128791" y="2060000"/>
            <a:ext cx="760000" cy="760000"/>
          </a:xfrm>
          <a:prstGeom prst="ellipse">
            <a:avLst/>
          </a:prstGeom>
          <a:solidFill>
            <a:srgbClr val="1E8E6A"/>
          </a:solidFill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</a:t>
            </a:r>
          </a:p>
        </p:txBody>
      </p:sp>
      <p:sp>
        <p:nvSpPr>
          <p:cNvPr id="6" name="Term_Call"/>
          <p:cNvSpPr/>
          <p:nvPr/>
        </p:nvSpPr>
        <p:spPr>
          <a:xfrm>
            <a:off x="547200" y="2960000"/>
            <a:ext cx="1923183" cy="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de-DE" sz="1900" b="1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Call</a:t>
            </a:r>
          </a:p>
        </p:txBody>
      </p:sp>
      <p:sp>
        <p:nvSpPr>
          <p:cNvPr id="7" name="Mean_Call"/>
          <p:cNvSpPr/>
          <p:nvPr/>
        </p:nvSpPr>
        <p:spPr>
          <a:xfrm>
            <a:off x="547200" y="3440000"/>
            <a:ext cx="1923183" cy="5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350" b="1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Recht zu kaufen</a:t>
            </a:r>
          </a:p>
        </p:txBody>
      </p:sp>
      <p:sp>
        <p:nvSpPr>
          <p:cNvPr id="8" name="Micro_Call"/>
          <p:cNvSpPr/>
          <p:nvPr/>
        </p:nvSpPr>
        <p:spPr>
          <a:xfrm>
            <a:off x="547200" y="4040000"/>
            <a:ext cx="1923183" cy="4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100" b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Kauf-Option</a:t>
            </a:r>
          </a:p>
        </p:txBody>
      </p:sp>
      <p:sp>
        <p:nvSpPr>
          <p:cNvPr id="9" name="Card_Put"/>
          <p:cNvSpPr/>
          <p:nvPr/>
        </p:nvSpPr>
        <p:spPr>
          <a:xfrm>
            <a:off x="2743263" y="1760000"/>
            <a:ext cx="2103183" cy="29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CEEF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0" name="Badge"/>
          <p:cNvSpPr/>
          <p:nvPr/>
        </p:nvSpPr>
        <p:spPr>
          <a:xfrm>
            <a:off x="3414854" y="2060000"/>
            <a:ext cx="760000" cy="760000"/>
          </a:xfrm>
          <a:prstGeom prst="ellipse">
            <a:avLst/>
          </a:prstGeom>
          <a:solidFill>
            <a:srgbClr val="C75146"/>
          </a:solidFill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</a:t>
            </a:r>
          </a:p>
        </p:txBody>
      </p:sp>
      <p:sp>
        <p:nvSpPr>
          <p:cNvPr id="11" name="Term_Put"/>
          <p:cNvSpPr/>
          <p:nvPr/>
        </p:nvSpPr>
        <p:spPr>
          <a:xfrm>
            <a:off x="2833263" y="2960000"/>
            <a:ext cx="1923183" cy="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de-DE" sz="1900" b="1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Put</a:t>
            </a:r>
          </a:p>
        </p:txBody>
      </p:sp>
      <p:sp>
        <p:nvSpPr>
          <p:cNvPr id="12" name="Mean_Put"/>
          <p:cNvSpPr/>
          <p:nvPr/>
        </p:nvSpPr>
        <p:spPr>
          <a:xfrm>
            <a:off x="2833263" y="3440000"/>
            <a:ext cx="1923183" cy="5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350" b="1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Recht zu verkaufen</a:t>
            </a:r>
          </a:p>
        </p:txBody>
      </p:sp>
      <p:sp>
        <p:nvSpPr>
          <p:cNvPr id="13" name="Micro_Put"/>
          <p:cNvSpPr/>
          <p:nvPr/>
        </p:nvSpPr>
        <p:spPr>
          <a:xfrm>
            <a:off x="2833263" y="4040000"/>
            <a:ext cx="1923183" cy="4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100" b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Verkaufs-Option</a:t>
            </a:r>
          </a:p>
        </p:txBody>
      </p:sp>
      <p:sp>
        <p:nvSpPr>
          <p:cNvPr id="14" name="Card_Long"/>
          <p:cNvSpPr/>
          <p:nvPr/>
        </p:nvSpPr>
        <p:spPr>
          <a:xfrm>
            <a:off x="5029326" y="1760000"/>
            <a:ext cx="2103183" cy="29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CEEF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5" name="Badge"/>
          <p:cNvSpPr/>
          <p:nvPr/>
        </p:nvSpPr>
        <p:spPr>
          <a:xfrm>
            <a:off x="5700917" y="2060000"/>
            <a:ext cx="760000" cy="760000"/>
          </a:xfrm>
          <a:prstGeom prst="ellipse">
            <a:avLst/>
          </a:prstGeom>
          <a:solidFill>
            <a:srgbClr val="C19A4B"/>
          </a:solidFill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</a:t>
            </a:r>
          </a:p>
        </p:txBody>
      </p:sp>
      <p:sp>
        <p:nvSpPr>
          <p:cNvPr id="16" name="Term_Long"/>
          <p:cNvSpPr/>
          <p:nvPr/>
        </p:nvSpPr>
        <p:spPr>
          <a:xfrm>
            <a:off x="5119326" y="2960000"/>
            <a:ext cx="1923183" cy="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de-DE" sz="1900" b="1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Long</a:t>
            </a:r>
          </a:p>
        </p:txBody>
      </p:sp>
      <p:sp>
        <p:nvSpPr>
          <p:cNvPr id="17" name="Mean_Long"/>
          <p:cNvSpPr/>
          <p:nvPr/>
        </p:nvSpPr>
        <p:spPr>
          <a:xfrm>
            <a:off x="5119326" y="3440000"/>
            <a:ext cx="1923183" cy="5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350" b="1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 gekauft</a:t>
            </a:r>
          </a:p>
        </p:txBody>
      </p:sp>
      <p:sp>
        <p:nvSpPr>
          <p:cNvPr id="18" name="Micro_Long"/>
          <p:cNvSpPr/>
          <p:nvPr/>
        </p:nvSpPr>
        <p:spPr>
          <a:xfrm>
            <a:off x="5119326" y="4040000"/>
            <a:ext cx="1923183" cy="4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100" b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hältst das Recht</a:t>
            </a:r>
          </a:p>
        </p:txBody>
      </p:sp>
      <p:sp>
        <p:nvSpPr>
          <p:cNvPr id="19" name="Card_Short"/>
          <p:cNvSpPr/>
          <p:nvPr/>
        </p:nvSpPr>
        <p:spPr>
          <a:xfrm>
            <a:off x="7315389" y="1760000"/>
            <a:ext cx="2103183" cy="29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CEEF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" name="Badge"/>
          <p:cNvSpPr/>
          <p:nvPr/>
        </p:nvSpPr>
        <p:spPr>
          <a:xfrm>
            <a:off x="7986980" y="2060000"/>
            <a:ext cx="760000" cy="760000"/>
          </a:xfrm>
          <a:prstGeom prst="ellipse">
            <a:avLst/>
          </a:prstGeom>
          <a:solidFill>
            <a:srgbClr val="151B26"/>
          </a:solidFill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</a:t>
            </a:r>
          </a:p>
        </p:txBody>
      </p:sp>
      <p:sp>
        <p:nvSpPr>
          <p:cNvPr id="21" name="Term_Short"/>
          <p:cNvSpPr/>
          <p:nvPr/>
        </p:nvSpPr>
        <p:spPr>
          <a:xfrm>
            <a:off x="7405389" y="2960000"/>
            <a:ext cx="1923183" cy="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de-DE" sz="1900" b="1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</a:t>
            </a:r>
          </a:p>
        </p:txBody>
      </p:sp>
      <p:sp>
        <p:nvSpPr>
          <p:cNvPr id="22" name="Mean_Short"/>
          <p:cNvSpPr/>
          <p:nvPr/>
        </p:nvSpPr>
        <p:spPr>
          <a:xfrm>
            <a:off x="7405389" y="3440000"/>
            <a:ext cx="1923183" cy="5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350" b="1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 verkauft</a:t>
            </a:r>
          </a:p>
        </p:txBody>
      </p:sp>
      <p:sp>
        <p:nvSpPr>
          <p:cNvPr id="23" name="Micro_Short"/>
          <p:cNvSpPr/>
          <p:nvPr/>
        </p:nvSpPr>
        <p:spPr>
          <a:xfrm>
            <a:off x="7405389" y="4040000"/>
            <a:ext cx="1923183" cy="4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100" b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hast die Pflicht</a:t>
            </a:r>
          </a:p>
        </p:txBody>
      </p:sp>
      <p:sp>
        <p:nvSpPr>
          <p:cNvPr id="24" name="Card_Strike"/>
          <p:cNvSpPr/>
          <p:nvPr/>
        </p:nvSpPr>
        <p:spPr>
          <a:xfrm>
            <a:off x="9601452" y="1760000"/>
            <a:ext cx="2103183" cy="294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CEEF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5" name="Badge"/>
          <p:cNvSpPr/>
          <p:nvPr/>
        </p:nvSpPr>
        <p:spPr>
          <a:xfrm>
            <a:off x="10273043" y="2060000"/>
            <a:ext cx="760000" cy="760000"/>
          </a:xfrm>
          <a:prstGeom prst="ellipse">
            <a:avLst/>
          </a:prstGeom>
          <a:solidFill>
            <a:srgbClr val="5C6672"/>
          </a:solidFill>
          <a:ln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2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</a:t>
            </a:r>
          </a:p>
        </p:txBody>
      </p:sp>
      <p:sp>
        <p:nvSpPr>
          <p:cNvPr id="26" name="Term_Strike"/>
          <p:cNvSpPr/>
          <p:nvPr/>
        </p:nvSpPr>
        <p:spPr>
          <a:xfrm>
            <a:off x="9691452" y="2960000"/>
            <a:ext cx="1923183" cy="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de-DE" sz="1900" b="1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Strike</a:t>
            </a:r>
          </a:p>
        </p:txBody>
      </p:sp>
      <p:sp>
        <p:nvSpPr>
          <p:cNvPr id="27" name="Mean_Strike"/>
          <p:cNvSpPr/>
          <p:nvPr/>
        </p:nvSpPr>
        <p:spPr>
          <a:xfrm>
            <a:off x="9691452" y="3440000"/>
            <a:ext cx="1923183" cy="5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350" b="1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Vereinbarter Preis</a:t>
            </a:r>
          </a:p>
        </p:txBody>
      </p:sp>
      <p:sp>
        <p:nvSpPr>
          <p:cNvPr id="28" name="Micro_Strike"/>
          <p:cNvSpPr/>
          <p:nvPr/>
        </p:nvSpPr>
        <p:spPr>
          <a:xfrm>
            <a:off x="9691452" y="4040000"/>
            <a:ext cx="1923183" cy="4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de-DE" sz="1100" b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Ausübungskurs</a:t>
            </a:r>
          </a:p>
        </p:txBody>
      </p:sp>
      <p:sp>
        <p:nvSpPr>
          <p:cNvPr id="29" name="SynthBar"/>
          <p:cNvSpPr/>
          <p:nvPr/>
        </p:nvSpPr>
        <p:spPr>
          <a:xfrm>
            <a:off x="457200" y="5240000"/>
            <a:ext cx="11247438" cy="760000"/>
          </a:xfrm>
          <a:prstGeom prst="roundRect">
            <a:avLst>
              <a:gd name="adj" fmla="val 8000"/>
            </a:avLst>
          </a:prstGeom>
          <a:solidFill>
            <a:srgbClr val="151B2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" name="Synth"/>
          <p:cNvSpPr/>
          <p:nvPr/>
        </p:nvSpPr>
        <p:spPr>
          <a:xfrm>
            <a:off x="757200" y="5240000"/>
            <a:ext cx="10647438" cy="7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de-DE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 liest du es zusammen:   </a:t>
            </a:r>
            <a:r>
              <a:rPr lang="de-DE" sz="1300" b="1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Call</a:t>
            </a:r>
            <a:r>
              <a:rPr lang="de-DE" sz="1300" b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Kaufrecht gekauft     ·     </a:t>
            </a:r>
            <a:r>
              <a:rPr lang="de-DE" sz="1300" b="1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Put</a:t>
            </a:r>
            <a:r>
              <a:rPr lang="de-DE" sz="1300" b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Verkaufsrecht verkauft     ·     </a:t>
            </a:r>
            <a:r>
              <a:rPr lang="de-DE" sz="1300" b="1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Strike</a:t>
            </a:r>
            <a:r>
              <a:rPr lang="de-DE" sz="1300" b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der vereinbarte Preis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10896"/>
            <a:ext cx="1143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Ein Monat, fünf Strategien — wie entwickelt sich das Depot?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11247120" cy="457200"/>
          </a:xfrm>
          <a:prstGeom prst="roundRect">
            <a:avLst>
              <a:gd name="adj" fmla="val 12000"/>
            </a:avLst>
          </a:prstGeom>
          <a:solidFill>
            <a:srgbClr val="151B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91440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Start: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Aktien à 100 € = 10.000 €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Prämie je Option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Call-Strike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105 €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Put-Strike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Laufzeit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Monat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57200" y="1481328"/>
            <a:ext cx="2788920" cy="4105656"/>
          </a:xfrm>
          <a:prstGeom prst="roundRect">
            <a:avLst>
              <a:gd name="adj" fmla="val 2623"/>
            </a:avLst>
          </a:prstGeom>
          <a:solidFill>
            <a:srgbClr val="151B26"/>
          </a:solidFill>
          <a:ln/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440180" y="1719072"/>
            <a:ext cx="822960" cy="822960"/>
          </a:xfrm>
          <a:prstGeom prst="ellipse">
            <a:avLst/>
          </a:prstGeom>
          <a:solidFill>
            <a:srgbClr val="2C385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8" y="1737360"/>
            <a:ext cx="786384" cy="78638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2542032"/>
            <a:ext cx="2788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AKTIEN PUR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57200" y="2779776"/>
            <a:ext cx="2788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Anton Aktie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57200" y="3072384"/>
            <a:ext cx="2788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9C0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&amp; Hold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40080" y="3328416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50" dirty="0">
                <a:solidFill>
                  <a:srgbClr val="B9C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Aktien gehalten — keine Option.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94360" y="3694176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C97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Depotauszug nach 1 Monat</a:t>
            </a:r>
            <a:endParaRPr lang="en-US" sz="1000" dirty="0"/>
          </a:p>
        </p:txBody>
      </p:sp>
      <p:sp>
        <p:nvSpPr>
          <p:cNvPr id="13" name="s3_sc0"/>
          <p:cNvSpPr/>
          <p:nvPr/>
        </p:nvSpPr>
        <p:spPr>
          <a:xfrm>
            <a:off x="640080" y="3968496"/>
            <a:ext cx="746760" cy="1371600"/>
          </a:xfrm>
          <a:prstGeom prst="roundRect">
            <a:avLst>
              <a:gd name="adj" fmla="val 7347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3_sc0"/>
          <p:cNvSpPr/>
          <p:nvPr/>
        </p:nvSpPr>
        <p:spPr>
          <a:xfrm>
            <a:off x="640080" y="4059936"/>
            <a:ext cx="746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1000" dirty="0"/>
          </a:p>
        </p:txBody>
      </p:sp>
      <p:sp>
        <p:nvSpPr>
          <p:cNvPr id="15" name="s3_sc0"/>
          <p:cNvSpPr/>
          <p:nvPr/>
        </p:nvSpPr>
        <p:spPr>
          <a:xfrm>
            <a:off x="640080" y="4279392"/>
            <a:ext cx="746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58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95 €</a:t>
            </a:r>
            <a:endParaRPr lang="en-US" sz="1000" dirty="0"/>
          </a:p>
        </p:txBody>
      </p:sp>
      <p:sp>
        <p:nvSpPr>
          <p:cNvPr id="16" name="s3_sc0"/>
          <p:cNvSpPr/>
          <p:nvPr/>
        </p:nvSpPr>
        <p:spPr>
          <a:xfrm>
            <a:off x="640080" y="4553712"/>
            <a:ext cx="746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58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−500 €</a:t>
            </a:r>
            <a:endParaRPr lang="en-US" sz="1500" dirty="0"/>
          </a:p>
        </p:txBody>
      </p:sp>
      <p:sp>
        <p:nvSpPr>
          <p:cNvPr id="17" name="s3_sc0"/>
          <p:cNvSpPr/>
          <p:nvPr/>
        </p:nvSpPr>
        <p:spPr>
          <a:xfrm>
            <a:off x="640080" y="5047488"/>
            <a:ext cx="746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9AA3B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9,500 €</a:t>
            </a:r>
            <a:endParaRPr lang="en-US" sz="950" dirty="0"/>
          </a:p>
        </p:txBody>
      </p:sp>
      <p:sp>
        <p:nvSpPr>
          <p:cNvPr id="18" name="s3_sc1"/>
          <p:cNvSpPr/>
          <p:nvPr/>
        </p:nvSpPr>
        <p:spPr>
          <a:xfrm>
            <a:off x="1478280" y="3968496"/>
            <a:ext cx="746760" cy="1371600"/>
          </a:xfrm>
          <a:prstGeom prst="roundRect">
            <a:avLst>
              <a:gd name="adj" fmla="val 7347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3_sc1"/>
          <p:cNvSpPr/>
          <p:nvPr/>
        </p:nvSpPr>
        <p:spPr>
          <a:xfrm>
            <a:off x="1478280" y="4059936"/>
            <a:ext cx="746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1000" dirty="0"/>
          </a:p>
        </p:txBody>
      </p:sp>
      <p:sp>
        <p:nvSpPr>
          <p:cNvPr id="20" name="s3_sc1"/>
          <p:cNvSpPr/>
          <p:nvPr/>
        </p:nvSpPr>
        <p:spPr>
          <a:xfrm>
            <a:off x="1478280" y="4279392"/>
            <a:ext cx="746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100 €</a:t>
            </a:r>
            <a:endParaRPr lang="en-US" sz="1000" dirty="0"/>
          </a:p>
        </p:txBody>
      </p:sp>
      <p:sp>
        <p:nvSpPr>
          <p:cNvPr id="21" name="s3_sc1"/>
          <p:cNvSpPr/>
          <p:nvPr/>
        </p:nvSpPr>
        <p:spPr>
          <a:xfrm>
            <a:off x="1478280" y="4553712"/>
            <a:ext cx="746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1500" dirty="0"/>
          </a:p>
        </p:txBody>
      </p:sp>
      <p:sp>
        <p:nvSpPr>
          <p:cNvPr id="22" name="s3_sc1"/>
          <p:cNvSpPr/>
          <p:nvPr/>
        </p:nvSpPr>
        <p:spPr>
          <a:xfrm>
            <a:off x="1478280" y="5047488"/>
            <a:ext cx="746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9AA3B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10,000 €</a:t>
            </a:r>
            <a:endParaRPr lang="en-US" sz="950" dirty="0"/>
          </a:p>
        </p:txBody>
      </p:sp>
      <p:sp>
        <p:nvSpPr>
          <p:cNvPr id="23" name="s3_sc2"/>
          <p:cNvSpPr/>
          <p:nvPr/>
        </p:nvSpPr>
        <p:spPr>
          <a:xfrm>
            <a:off x="2316480" y="3968496"/>
            <a:ext cx="746760" cy="1371600"/>
          </a:xfrm>
          <a:prstGeom prst="roundRect">
            <a:avLst>
              <a:gd name="adj" fmla="val 7347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3_sc2"/>
          <p:cNvSpPr/>
          <p:nvPr/>
        </p:nvSpPr>
        <p:spPr>
          <a:xfrm>
            <a:off x="2316480" y="4059936"/>
            <a:ext cx="746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1000" dirty="0"/>
          </a:p>
        </p:txBody>
      </p:sp>
      <p:sp>
        <p:nvSpPr>
          <p:cNvPr id="25" name="s3_sc2"/>
          <p:cNvSpPr/>
          <p:nvPr/>
        </p:nvSpPr>
        <p:spPr>
          <a:xfrm>
            <a:off x="2316480" y="4279392"/>
            <a:ext cx="746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3C79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105 €</a:t>
            </a:r>
            <a:endParaRPr lang="en-US" sz="1000" dirty="0"/>
          </a:p>
        </p:txBody>
      </p:sp>
      <p:sp>
        <p:nvSpPr>
          <p:cNvPr id="26" name="s3_sc2"/>
          <p:cNvSpPr/>
          <p:nvPr/>
        </p:nvSpPr>
        <p:spPr>
          <a:xfrm>
            <a:off x="2316480" y="4553712"/>
            <a:ext cx="746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53C79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+500 €</a:t>
            </a:r>
            <a:endParaRPr lang="en-US" sz="1500" dirty="0"/>
          </a:p>
        </p:txBody>
      </p:sp>
      <p:sp>
        <p:nvSpPr>
          <p:cNvPr id="27" name="s3_sc2"/>
          <p:cNvSpPr/>
          <p:nvPr/>
        </p:nvSpPr>
        <p:spPr>
          <a:xfrm>
            <a:off x="2316480" y="5047488"/>
            <a:ext cx="746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9AA3B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10,500 €</a:t>
            </a:r>
            <a:endParaRPr lang="en-US" sz="950" dirty="0"/>
          </a:p>
        </p:txBody>
      </p:sp>
      <p:sp>
        <p:nvSpPr>
          <p:cNvPr id="28" name="Shape 25"/>
          <p:cNvSpPr/>
          <p:nvPr/>
        </p:nvSpPr>
        <p:spPr>
          <a:xfrm>
            <a:off x="3520440" y="1481328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3F9F6"/>
          </a:solidFill>
          <a:ln w="22225">
            <a:solidFill>
              <a:srgbClr val="1E8E6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3685032" y="1627632"/>
            <a:ext cx="512064" cy="512064"/>
          </a:xfrm>
          <a:prstGeom prst="ellipse">
            <a:avLst/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20" y="1645920"/>
            <a:ext cx="475488" cy="475488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4297680" y="157276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Stefan Cashflow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Call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Covered Call · </a:t>
            </a:r>
            <a:r>
              <a:rPr lang="en-US" sz="850" dirty="0" err="1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verkauft</a:t>
            </a: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(Strike 105€)</a:t>
            </a:r>
            <a:endParaRPr lang="en-US" sz="1300" dirty="0"/>
          </a:p>
        </p:txBody>
      </p:sp>
      <p:sp>
        <p:nvSpPr>
          <p:cNvPr id="32" name="s3_sc0"/>
          <p:cNvSpPr/>
          <p:nvPr/>
        </p:nvSpPr>
        <p:spPr>
          <a:xfrm>
            <a:off x="3703320" y="218541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3_sc0"/>
          <p:cNvSpPr/>
          <p:nvPr/>
        </p:nvSpPr>
        <p:spPr>
          <a:xfrm>
            <a:off x="3703320" y="224028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50" dirty="0"/>
          </a:p>
        </p:txBody>
      </p:sp>
      <p:sp>
        <p:nvSpPr>
          <p:cNvPr id="34" name="s3_sc0"/>
          <p:cNvSpPr/>
          <p:nvPr/>
        </p:nvSpPr>
        <p:spPr>
          <a:xfrm>
            <a:off x="3703320" y="240487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−400 €</a:t>
            </a:r>
            <a:endParaRPr lang="en-US" sz="1500" dirty="0"/>
          </a:p>
        </p:txBody>
      </p:sp>
      <p:sp>
        <p:nvSpPr>
          <p:cNvPr id="35" name="s3_sc0"/>
          <p:cNvSpPr/>
          <p:nvPr/>
        </p:nvSpPr>
        <p:spPr>
          <a:xfrm>
            <a:off x="3703320" y="27889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9,600 €</a:t>
            </a:r>
            <a:endParaRPr lang="en-US" sz="900" dirty="0"/>
          </a:p>
        </p:txBody>
      </p:sp>
      <p:sp>
        <p:nvSpPr>
          <p:cNvPr id="36" name="s3_sc1"/>
          <p:cNvSpPr/>
          <p:nvPr/>
        </p:nvSpPr>
        <p:spPr>
          <a:xfrm>
            <a:off x="4930140" y="218541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3_sc1"/>
          <p:cNvSpPr/>
          <p:nvPr/>
        </p:nvSpPr>
        <p:spPr>
          <a:xfrm>
            <a:off x="4930140" y="224028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50" dirty="0"/>
          </a:p>
        </p:txBody>
      </p:sp>
      <p:sp>
        <p:nvSpPr>
          <p:cNvPr id="38" name="s3_sc1"/>
          <p:cNvSpPr/>
          <p:nvPr/>
        </p:nvSpPr>
        <p:spPr>
          <a:xfrm>
            <a:off x="4930140" y="240487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500" dirty="0"/>
          </a:p>
        </p:txBody>
      </p:sp>
      <p:sp>
        <p:nvSpPr>
          <p:cNvPr id="39" name="s3_sc1"/>
          <p:cNvSpPr/>
          <p:nvPr/>
        </p:nvSpPr>
        <p:spPr>
          <a:xfrm>
            <a:off x="4930140" y="27889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900" dirty="0"/>
          </a:p>
        </p:txBody>
      </p:sp>
      <p:sp>
        <p:nvSpPr>
          <p:cNvPr id="40" name="s3_sc2"/>
          <p:cNvSpPr/>
          <p:nvPr/>
        </p:nvSpPr>
        <p:spPr>
          <a:xfrm>
            <a:off x="6156960" y="218541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3_sc2"/>
          <p:cNvSpPr/>
          <p:nvPr/>
        </p:nvSpPr>
        <p:spPr>
          <a:xfrm>
            <a:off x="6156960" y="224028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50" dirty="0"/>
          </a:p>
        </p:txBody>
      </p:sp>
      <p:sp>
        <p:nvSpPr>
          <p:cNvPr id="42" name="s3_sc2"/>
          <p:cNvSpPr/>
          <p:nvPr/>
        </p:nvSpPr>
        <p:spPr>
          <a:xfrm>
            <a:off x="6156960" y="240487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+600 €</a:t>
            </a:r>
            <a:endParaRPr lang="en-US" sz="1500" dirty="0"/>
          </a:p>
        </p:txBody>
      </p:sp>
      <p:sp>
        <p:nvSpPr>
          <p:cNvPr id="43" name="s3_sc2"/>
          <p:cNvSpPr/>
          <p:nvPr/>
        </p:nvSpPr>
        <p:spPr>
          <a:xfrm>
            <a:off x="6156960" y="27889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10,600 €</a:t>
            </a:r>
            <a:endParaRPr lang="en-US" sz="900" dirty="0"/>
          </a:p>
        </p:txBody>
      </p:sp>
      <p:sp>
        <p:nvSpPr>
          <p:cNvPr id="44" name="Shape 40"/>
          <p:cNvSpPr/>
          <p:nvPr/>
        </p:nvSpPr>
        <p:spPr>
          <a:xfrm>
            <a:off x="7749540" y="1481328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BF7EE"/>
          </a:solidFill>
          <a:ln w="22225">
            <a:solidFill>
              <a:srgbClr val="C19A4B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5" name="Shape 41"/>
          <p:cNvSpPr/>
          <p:nvPr/>
        </p:nvSpPr>
        <p:spPr>
          <a:xfrm>
            <a:off x="7914132" y="1627632"/>
            <a:ext cx="512064" cy="512064"/>
          </a:xfrm>
          <a:prstGeom prst="ellipse">
            <a:avLst/>
          </a:prstGeom>
          <a:solidFill>
            <a:srgbClr val="F1E4C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420" y="1645920"/>
            <a:ext cx="475488" cy="475488"/>
          </a:xfrm>
          <a:prstGeom prst="rect">
            <a:avLst/>
          </a:prstGeom>
        </p:spPr>
      </p:pic>
      <p:sp>
        <p:nvSpPr>
          <p:cNvPr id="47" name="Text 42"/>
          <p:cNvSpPr/>
          <p:nvPr/>
        </p:nvSpPr>
        <p:spPr>
          <a:xfrm>
            <a:off x="8526780" y="157276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Leon Casino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Call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 gekauft (Strike 105€) </a:t>
            </a:r>
            <a:endParaRPr lang="en-US" sz="1300" dirty="0"/>
          </a:p>
        </p:txBody>
      </p:sp>
      <p:sp>
        <p:nvSpPr>
          <p:cNvPr id="48" name="s3_sc0"/>
          <p:cNvSpPr/>
          <p:nvPr/>
        </p:nvSpPr>
        <p:spPr>
          <a:xfrm>
            <a:off x="7932420" y="218541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3_sc0"/>
          <p:cNvSpPr/>
          <p:nvPr/>
        </p:nvSpPr>
        <p:spPr>
          <a:xfrm>
            <a:off x="7932420" y="224028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50" dirty="0"/>
          </a:p>
        </p:txBody>
      </p:sp>
      <p:sp>
        <p:nvSpPr>
          <p:cNvPr id="50" name="s3_sc0"/>
          <p:cNvSpPr/>
          <p:nvPr/>
        </p:nvSpPr>
        <p:spPr>
          <a:xfrm>
            <a:off x="7932420" y="240487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500" dirty="0"/>
          </a:p>
        </p:txBody>
      </p:sp>
      <p:sp>
        <p:nvSpPr>
          <p:cNvPr id="51" name="s3_sc0"/>
          <p:cNvSpPr/>
          <p:nvPr/>
        </p:nvSpPr>
        <p:spPr>
          <a:xfrm>
            <a:off x="7932420" y="27889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900" dirty="0"/>
          </a:p>
        </p:txBody>
      </p:sp>
      <p:sp>
        <p:nvSpPr>
          <p:cNvPr id="52" name="s3_sc1"/>
          <p:cNvSpPr/>
          <p:nvPr/>
        </p:nvSpPr>
        <p:spPr>
          <a:xfrm>
            <a:off x="9159240" y="218541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3_sc1"/>
          <p:cNvSpPr/>
          <p:nvPr/>
        </p:nvSpPr>
        <p:spPr>
          <a:xfrm>
            <a:off x="9159240" y="224028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50" dirty="0"/>
          </a:p>
        </p:txBody>
      </p:sp>
      <p:sp>
        <p:nvSpPr>
          <p:cNvPr id="54" name="s3_sc1"/>
          <p:cNvSpPr/>
          <p:nvPr/>
        </p:nvSpPr>
        <p:spPr>
          <a:xfrm>
            <a:off x="9159240" y="240487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500" dirty="0"/>
          </a:p>
        </p:txBody>
      </p:sp>
      <p:sp>
        <p:nvSpPr>
          <p:cNvPr id="55" name="s3_sc1"/>
          <p:cNvSpPr/>
          <p:nvPr/>
        </p:nvSpPr>
        <p:spPr>
          <a:xfrm>
            <a:off x="9159240" y="27889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900" dirty="0"/>
          </a:p>
        </p:txBody>
      </p:sp>
      <p:sp>
        <p:nvSpPr>
          <p:cNvPr id="56" name="s3_sc2"/>
          <p:cNvSpPr/>
          <p:nvPr/>
        </p:nvSpPr>
        <p:spPr>
          <a:xfrm>
            <a:off x="10386060" y="218541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s3_sc2"/>
          <p:cNvSpPr/>
          <p:nvPr/>
        </p:nvSpPr>
        <p:spPr>
          <a:xfrm>
            <a:off x="10386060" y="224028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50" dirty="0"/>
          </a:p>
        </p:txBody>
      </p:sp>
      <p:sp>
        <p:nvSpPr>
          <p:cNvPr id="58" name="s3_sc2"/>
          <p:cNvSpPr/>
          <p:nvPr/>
        </p:nvSpPr>
        <p:spPr>
          <a:xfrm>
            <a:off x="10386060" y="240487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500" dirty="0"/>
          </a:p>
        </p:txBody>
      </p:sp>
      <p:sp>
        <p:nvSpPr>
          <p:cNvPr id="59" name="s3_sc2"/>
          <p:cNvSpPr/>
          <p:nvPr/>
        </p:nvSpPr>
        <p:spPr>
          <a:xfrm>
            <a:off x="10386060" y="27889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900" dirty="0"/>
          </a:p>
        </p:txBody>
      </p:sp>
      <p:sp>
        <p:nvSpPr>
          <p:cNvPr id="60" name="Shape 55"/>
          <p:cNvSpPr/>
          <p:nvPr/>
        </p:nvSpPr>
        <p:spPr>
          <a:xfrm>
            <a:off x="3520440" y="3858768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3F9F6"/>
          </a:solidFill>
          <a:ln w="22225">
            <a:solidFill>
              <a:srgbClr val="1E8E6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" name="Shape 56"/>
          <p:cNvSpPr/>
          <p:nvPr/>
        </p:nvSpPr>
        <p:spPr>
          <a:xfrm>
            <a:off x="3685032" y="4005072"/>
            <a:ext cx="512064" cy="512064"/>
          </a:xfrm>
          <a:prstGeom prst="ellipse">
            <a:avLst/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320" y="4023360"/>
            <a:ext cx="475488" cy="475488"/>
          </a:xfrm>
          <a:prstGeom prst="rect">
            <a:avLst/>
          </a:prstGeom>
        </p:spPr>
      </p:pic>
      <p:sp>
        <p:nvSpPr>
          <p:cNvPr id="63" name="Text 57"/>
          <p:cNvSpPr/>
          <p:nvPr/>
        </p:nvSpPr>
        <p:spPr>
          <a:xfrm>
            <a:off x="4297680" y="395020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Steffi Prämie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Put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Cash-Secured Put · </a:t>
            </a:r>
            <a:r>
              <a:rPr lang="en-US" sz="850" dirty="0" err="1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verkauft</a:t>
            </a: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(Strike 95€)</a:t>
            </a:r>
            <a:endParaRPr lang="en-US" sz="1300" dirty="0"/>
          </a:p>
        </p:txBody>
      </p:sp>
      <p:sp>
        <p:nvSpPr>
          <p:cNvPr id="64" name="s3_sc0"/>
          <p:cNvSpPr/>
          <p:nvPr/>
        </p:nvSpPr>
        <p:spPr>
          <a:xfrm>
            <a:off x="3703320" y="456285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5" name="s3_sc0"/>
          <p:cNvSpPr/>
          <p:nvPr/>
        </p:nvSpPr>
        <p:spPr>
          <a:xfrm>
            <a:off x="3703320" y="46177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50" dirty="0"/>
          </a:p>
        </p:txBody>
      </p:sp>
      <p:sp>
        <p:nvSpPr>
          <p:cNvPr id="66" name="s3_sc0"/>
          <p:cNvSpPr/>
          <p:nvPr/>
        </p:nvSpPr>
        <p:spPr>
          <a:xfrm>
            <a:off x="3703320" y="478231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500" dirty="0"/>
          </a:p>
        </p:txBody>
      </p:sp>
      <p:sp>
        <p:nvSpPr>
          <p:cNvPr id="67" name="s3_sc0"/>
          <p:cNvSpPr/>
          <p:nvPr/>
        </p:nvSpPr>
        <p:spPr>
          <a:xfrm>
            <a:off x="3703320" y="516636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900" dirty="0"/>
          </a:p>
        </p:txBody>
      </p:sp>
      <p:sp>
        <p:nvSpPr>
          <p:cNvPr id="68" name="s3_sc1"/>
          <p:cNvSpPr/>
          <p:nvPr/>
        </p:nvSpPr>
        <p:spPr>
          <a:xfrm>
            <a:off x="4930140" y="456285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9" name="s3_sc1"/>
          <p:cNvSpPr/>
          <p:nvPr/>
        </p:nvSpPr>
        <p:spPr>
          <a:xfrm>
            <a:off x="4930140" y="46177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50" dirty="0"/>
          </a:p>
        </p:txBody>
      </p:sp>
      <p:sp>
        <p:nvSpPr>
          <p:cNvPr id="70" name="s3_sc1"/>
          <p:cNvSpPr/>
          <p:nvPr/>
        </p:nvSpPr>
        <p:spPr>
          <a:xfrm>
            <a:off x="4930140" y="478231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500" dirty="0"/>
          </a:p>
        </p:txBody>
      </p:sp>
      <p:sp>
        <p:nvSpPr>
          <p:cNvPr id="71" name="s3_sc1"/>
          <p:cNvSpPr/>
          <p:nvPr/>
        </p:nvSpPr>
        <p:spPr>
          <a:xfrm>
            <a:off x="4930140" y="516636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900" dirty="0"/>
          </a:p>
        </p:txBody>
      </p:sp>
      <p:sp>
        <p:nvSpPr>
          <p:cNvPr id="72" name="s3_sc2"/>
          <p:cNvSpPr/>
          <p:nvPr/>
        </p:nvSpPr>
        <p:spPr>
          <a:xfrm>
            <a:off x="6156960" y="456285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3" name="s3_sc2"/>
          <p:cNvSpPr/>
          <p:nvPr/>
        </p:nvSpPr>
        <p:spPr>
          <a:xfrm>
            <a:off x="6156960" y="46177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50" dirty="0"/>
          </a:p>
        </p:txBody>
      </p:sp>
      <p:sp>
        <p:nvSpPr>
          <p:cNvPr id="74" name="s3_sc2"/>
          <p:cNvSpPr/>
          <p:nvPr/>
        </p:nvSpPr>
        <p:spPr>
          <a:xfrm>
            <a:off x="6156960" y="478231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500" dirty="0"/>
          </a:p>
        </p:txBody>
      </p:sp>
      <p:sp>
        <p:nvSpPr>
          <p:cNvPr id="75" name="s3_sc2"/>
          <p:cNvSpPr/>
          <p:nvPr/>
        </p:nvSpPr>
        <p:spPr>
          <a:xfrm>
            <a:off x="6156960" y="516636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900" dirty="0"/>
          </a:p>
        </p:txBody>
      </p:sp>
      <p:sp>
        <p:nvSpPr>
          <p:cNvPr id="76" name="Shape 70"/>
          <p:cNvSpPr/>
          <p:nvPr/>
        </p:nvSpPr>
        <p:spPr>
          <a:xfrm>
            <a:off x="7749540" y="3858768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BF7EE"/>
          </a:solidFill>
          <a:ln w="22225">
            <a:solidFill>
              <a:srgbClr val="C19A4B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7" name="Shape 71"/>
          <p:cNvSpPr/>
          <p:nvPr/>
        </p:nvSpPr>
        <p:spPr>
          <a:xfrm>
            <a:off x="7914132" y="4005072"/>
            <a:ext cx="512064" cy="512064"/>
          </a:xfrm>
          <a:prstGeom prst="ellipse">
            <a:avLst/>
          </a:prstGeom>
          <a:solidFill>
            <a:srgbClr val="F1E4C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2420" y="4023360"/>
            <a:ext cx="475488" cy="475488"/>
          </a:xfrm>
          <a:prstGeom prst="rect">
            <a:avLst/>
          </a:prstGeom>
        </p:spPr>
      </p:pic>
      <p:sp>
        <p:nvSpPr>
          <p:cNvPr id="79" name="Text 72"/>
          <p:cNvSpPr/>
          <p:nvPr/>
        </p:nvSpPr>
        <p:spPr>
          <a:xfrm>
            <a:off x="8526780" y="395020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Leoni Protection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Put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Put gekauft (Strike 95€)</a:t>
            </a:r>
            <a:endParaRPr lang="en-US" sz="1300" dirty="0"/>
          </a:p>
        </p:txBody>
      </p:sp>
      <p:sp>
        <p:nvSpPr>
          <p:cNvPr id="80" name="s3_sc0"/>
          <p:cNvSpPr/>
          <p:nvPr/>
        </p:nvSpPr>
        <p:spPr>
          <a:xfrm>
            <a:off x="7932420" y="456285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1" name="s3_sc0"/>
          <p:cNvSpPr/>
          <p:nvPr/>
        </p:nvSpPr>
        <p:spPr>
          <a:xfrm>
            <a:off x="7932420" y="46177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50" dirty="0"/>
          </a:p>
        </p:txBody>
      </p:sp>
      <p:sp>
        <p:nvSpPr>
          <p:cNvPr id="82" name="s3_sc0"/>
          <p:cNvSpPr/>
          <p:nvPr/>
        </p:nvSpPr>
        <p:spPr>
          <a:xfrm>
            <a:off x="7932420" y="478231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500" dirty="0"/>
          </a:p>
        </p:txBody>
      </p:sp>
      <p:sp>
        <p:nvSpPr>
          <p:cNvPr id="83" name="s3_sc0"/>
          <p:cNvSpPr/>
          <p:nvPr/>
        </p:nvSpPr>
        <p:spPr>
          <a:xfrm>
            <a:off x="7932420" y="516636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9,400 €</a:t>
            </a:r>
            <a:endParaRPr lang="en-US" sz="900" dirty="0"/>
          </a:p>
        </p:txBody>
      </p:sp>
      <p:sp>
        <p:nvSpPr>
          <p:cNvPr id="84" name="s3_sc1"/>
          <p:cNvSpPr/>
          <p:nvPr/>
        </p:nvSpPr>
        <p:spPr>
          <a:xfrm>
            <a:off x="9159240" y="456285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5" name="s3_sc1"/>
          <p:cNvSpPr/>
          <p:nvPr/>
        </p:nvSpPr>
        <p:spPr>
          <a:xfrm>
            <a:off x="9159240" y="46177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50" dirty="0"/>
          </a:p>
        </p:txBody>
      </p:sp>
      <p:sp>
        <p:nvSpPr>
          <p:cNvPr id="86" name="s3_sc1"/>
          <p:cNvSpPr/>
          <p:nvPr/>
        </p:nvSpPr>
        <p:spPr>
          <a:xfrm>
            <a:off x="9159240" y="478231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500" dirty="0"/>
          </a:p>
        </p:txBody>
      </p:sp>
      <p:sp>
        <p:nvSpPr>
          <p:cNvPr id="87" name="s3_sc1"/>
          <p:cNvSpPr/>
          <p:nvPr/>
        </p:nvSpPr>
        <p:spPr>
          <a:xfrm>
            <a:off x="9159240" y="516636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900" dirty="0"/>
          </a:p>
        </p:txBody>
      </p:sp>
      <p:sp>
        <p:nvSpPr>
          <p:cNvPr id="88" name="s3_sc2"/>
          <p:cNvSpPr/>
          <p:nvPr/>
        </p:nvSpPr>
        <p:spPr>
          <a:xfrm>
            <a:off x="10386060" y="4562856"/>
            <a:ext cx="1135380" cy="841248"/>
          </a:xfrm>
          <a:prstGeom prst="roundRect">
            <a:avLst>
              <a:gd name="adj" fmla="val 5435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9" name="s3_sc2"/>
          <p:cNvSpPr/>
          <p:nvPr/>
        </p:nvSpPr>
        <p:spPr>
          <a:xfrm>
            <a:off x="10386060" y="461772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50" dirty="0"/>
          </a:p>
        </p:txBody>
      </p:sp>
      <p:sp>
        <p:nvSpPr>
          <p:cNvPr id="90" name="s3_sc2"/>
          <p:cNvSpPr/>
          <p:nvPr/>
        </p:nvSpPr>
        <p:spPr>
          <a:xfrm>
            <a:off x="10386060" y="4782312"/>
            <a:ext cx="11353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+400 €</a:t>
            </a:r>
            <a:endParaRPr lang="en-US" sz="1500" dirty="0">
              <a:solidFill>
                <a:srgbClr val="1E8E6A"/>
              </a:solidFill>
            </a:endParaRPr>
          </a:p>
        </p:txBody>
      </p:sp>
      <p:sp>
        <p:nvSpPr>
          <p:cNvPr id="91" name="s3_sc2"/>
          <p:cNvSpPr/>
          <p:nvPr/>
        </p:nvSpPr>
        <p:spPr>
          <a:xfrm>
            <a:off x="10386060" y="5166360"/>
            <a:ext cx="11353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10,400 €</a:t>
            </a:r>
            <a:endParaRPr lang="en-US" sz="900" dirty="0"/>
          </a:p>
        </p:txBody>
      </p:sp>
      <p:sp>
        <p:nvSpPr>
          <p:cNvPr id="92" name="Shape 85"/>
          <p:cNvSpPr/>
          <p:nvPr/>
        </p:nvSpPr>
        <p:spPr>
          <a:xfrm>
            <a:off x="3520440" y="3264408"/>
            <a:ext cx="8183880" cy="502920"/>
          </a:xfrm>
          <a:prstGeom prst="roundRect">
            <a:avLst>
              <a:gd name="adj" fmla="val 10909"/>
            </a:avLst>
          </a:prstGeom>
          <a:solidFill>
            <a:srgbClr val="EDEFF2"/>
          </a:solidFill>
          <a:ln w="12700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3" name="Text 86"/>
          <p:cNvSpPr/>
          <p:nvPr/>
        </p:nvSpPr>
        <p:spPr>
          <a:xfrm>
            <a:off x="3685032" y="3264408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SZENARIO</a:t>
            </a:r>
            <a:endParaRPr lang="en-US" sz="1100" dirty="0"/>
          </a:p>
        </p:txBody>
      </p:sp>
      <p:sp>
        <p:nvSpPr>
          <p:cNvPr id="94" name="s3_sc0"/>
          <p:cNvSpPr/>
          <p:nvPr/>
        </p:nvSpPr>
        <p:spPr>
          <a:xfrm>
            <a:off x="4892040" y="3355848"/>
            <a:ext cx="2103120" cy="320040"/>
          </a:xfrm>
          <a:prstGeom prst="roundRect">
            <a:avLst>
              <a:gd name="adj" fmla="val 14286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5" name="s3_sc0"/>
          <p:cNvSpPr/>
          <p:nvPr/>
        </p:nvSpPr>
        <p:spPr>
          <a:xfrm>
            <a:off x="4892040" y="3355848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  </a:t>
            </a:r>
            <a:r>
              <a:rPr lang="en-US" sz="12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95 €</a:t>
            </a:r>
            <a:endParaRPr lang="en-US" sz="1250" dirty="0"/>
          </a:p>
        </p:txBody>
      </p:sp>
      <p:sp>
        <p:nvSpPr>
          <p:cNvPr id="96" name="s3_sc1"/>
          <p:cNvSpPr/>
          <p:nvPr/>
        </p:nvSpPr>
        <p:spPr>
          <a:xfrm>
            <a:off x="7178040" y="3355848"/>
            <a:ext cx="2103120" cy="320040"/>
          </a:xfrm>
          <a:prstGeom prst="roundRect">
            <a:avLst>
              <a:gd name="adj" fmla="val 14286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7" name="s3_sc1"/>
          <p:cNvSpPr/>
          <p:nvPr/>
        </p:nvSpPr>
        <p:spPr>
          <a:xfrm>
            <a:off x="7178040" y="3355848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  </a:t>
            </a:r>
            <a:r>
              <a:rPr lang="en-US" sz="12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100 €</a:t>
            </a:r>
            <a:endParaRPr lang="en-US" sz="1250" dirty="0"/>
          </a:p>
        </p:txBody>
      </p:sp>
      <p:sp>
        <p:nvSpPr>
          <p:cNvPr id="98" name="s3_sc2"/>
          <p:cNvSpPr/>
          <p:nvPr/>
        </p:nvSpPr>
        <p:spPr>
          <a:xfrm>
            <a:off x="9464040" y="3355848"/>
            <a:ext cx="2103120" cy="320040"/>
          </a:xfrm>
          <a:prstGeom prst="roundRect">
            <a:avLst>
              <a:gd name="adj" fmla="val 14286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9" name="s3_sc2"/>
          <p:cNvSpPr/>
          <p:nvPr/>
        </p:nvSpPr>
        <p:spPr>
          <a:xfrm>
            <a:off x="9464040" y="3355848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  </a:t>
            </a:r>
            <a:r>
              <a:rPr lang="en-US" sz="12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105 €</a:t>
            </a:r>
            <a:endParaRPr lang="en-US" sz="1250" dirty="0"/>
          </a:p>
        </p:txBody>
      </p:sp>
      <p:sp>
        <p:nvSpPr>
          <p:cNvPr id="100" name="Shape 93"/>
          <p:cNvSpPr/>
          <p:nvPr/>
        </p:nvSpPr>
        <p:spPr>
          <a:xfrm>
            <a:off x="457200" y="5806440"/>
            <a:ext cx="11247120" cy="713232"/>
          </a:xfrm>
          <a:prstGeom prst="roundRect">
            <a:avLst>
              <a:gd name="adj" fmla="val 8974"/>
            </a:avLst>
          </a:prstGeom>
          <a:solidFill>
            <a:srgbClr val="FBF6EC"/>
          </a:solidFill>
          <a:ln w="15875">
            <a:solidFill>
              <a:srgbClr val="C19A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656" y="6025896"/>
            <a:ext cx="274320" cy="274320"/>
          </a:xfrm>
          <a:prstGeom prst="rect">
            <a:avLst/>
          </a:prstGeom>
        </p:spPr>
      </p:pic>
      <p:sp>
        <p:nvSpPr>
          <p:cNvPr id="102" name="Text 94"/>
          <p:cNvSpPr/>
          <p:nvPr/>
        </p:nvSpPr>
        <p:spPr>
          <a:xfrm>
            <a:off x="1097280" y="5806440"/>
            <a:ext cx="10469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1367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Risiko-Fazit:  </a:t>
            </a:r>
            <a:r>
              <a:rPr lang="en-US" sz="1200" dirty="0">
                <a:solidFill>
                  <a:srgbClr val="4A56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Call &amp; Short Put schlagen reine Aktien in Seitwärts- und leichten Abwärtsphasen – dank Prämie als Puffer. Long-Optionen brauchen eine große Bewegung, sonst verfällt die Prämie.</a:t>
            </a:r>
            <a:endParaRPr lang="en-US" sz="1200" dirty="0"/>
          </a:p>
        </p:txBody>
      </p:sp>
      <p:sp>
        <p:nvSpPr>
          <p:cNvPr id="400" name="StockBadge"/>
          <p:cNvSpPr/>
          <p:nvPr/>
        </p:nvSpPr>
        <p:spPr>
          <a:xfrm>
            <a:off x="2786120" y="1631328"/>
            <a:ext cx="300000" cy="300000"/>
          </a:xfrm>
          <a:prstGeom prst="ellipse">
            <a:avLst/>
          </a:prstGeom>
          <a:solidFill>
            <a:srgbClr val="1E8E6A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01" name="StockTrend"/>
          <p:cNvSpPr/>
          <p:nvPr/>
        </p:nvSpPr>
        <p:spPr>
          <a:xfrm>
            <a:off x="2846120" y="1691328"/>
            <a:ext cx="180000" cy="180000"/>
          </a:xfrm>
          <a:custGeom>
            <a:avLst/>
            <a:gdLst/>
            <a:ahLst/>
            <a:cxnLst/>
            <a:rect l="0" t="0" r="100000" b="100000"/>
            <a:pathLst>
              <a:path w="100000" h="100000">
                <a:moveTo>
                  <a:pt x="8000" y="76000"/>
                </a:moveTo>
                <a:lnTo>
                  <a:pt x="38000" y="46000"/>
                </a:lnTo>
                <a:lnTo>
                  <a:pt x="58000" y="60000"/>
                </a:lnTo>
                <a:lnTo>
                  <a:pt x="92000" y="16000"/>
                </a:lnTo>
              </a:path>
            </a:pathLst>
          </a:custGeom>
          <a:noFill/>
          <a:ln w="19050" cap="rnd">
            <a:solidFill>
              <a:srgbClr val="FFFFFF"/>
            </a:solidFill>
            <a:round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02" name="StockBadge"/>
          <p:cNvSpPr/>
          <p:nvPr/>
        </p:nvSpPr>
        <p:spPr>
          <a:xfrm>
            <a:off x="7015220" y="1631328"/>
            <a:ext cx="300000" cy="300000"/>
          </a:xfrm>
          <a:prstGeom prst="ellipse">
            <a:avLst/>
          </a:prstGeom>
          <a:solidFill>
            <a:srgbClr val="1E8E6A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03" name="StockTrend"/>
          <p:cNvSpPr/>
          <p:nvPr/>
        </p:nvSpPr>
        <p:spPr>
          <a:xfrm>
            <a:off x="7075220" y="1691328"/>
            <a:ext cx="180000" cy="180000"/>
          </a:xfrm>
          <a:custGeom>
            <a:avLst/>
            <a:gdLst/>
            <a:ahLst/>
            <a:cxnLst/>
            <a:rect l="0" t="0" r="100000" b="100000"/>
            <a:pathLst>
              <a:path w="100000" h="100000">
                <a:moveTo>
                  <a:pt x="8000" y="76000"/>
                </a:moveTo>
                <a:lnTo>
                  <a:pt x="38000" y="46000"/>
                </a:lnTo>
                <a:lnTo>
                  <a:pt x="58000" y="60000"/>
                </a:lnTo>
                <a:lnTo>
                  <a:pt x="92000" y="16000"/>
                </a:lnTo>
              </a:path>
            </a:pathLst>
          </a:custGeom>
          <a:noFill/>
          <a:ln w="19050" cap="rnd">
            <a:solidFill>
              <a:srgbClr val="FFFFFF"/>
            </a:solidFill>
            <a:round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04" name="StockBadge"/>
          <p:cNvSpPr/>
          <p:nvPr/>
        </p:nvSpPr>
        <p:spPr>
          <a:xfrm>
            <a:off x="11244320" y="4008768"/>
            <a:ext cx="300000" cy="300000"/>
          </a:xfrm>
          <a:prstGeom prst="ellipse">
            <a:avLst/>
          </a:prstGeom>
          <a:solidFill>
            <a:srgbClr val="1E8E6A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05" name="StockTrend"/>
          <p:cNvSpPr/>
          <p:nvPr/>
        </p:nvSpPr>
        <p:spPr>
          <a:xfrm>
            <a:off x="11304320" y="4068768"/>
            <a:ext cx="180000" cy="180000"/>
          </a:xfrm>
          <a:custGeom>
            <a:avLst/>
            <a:gdLst/>
            <a:ahLst/>
            <a:cxnLst/>
            <a:rect l="0" t="0" r="100000" b="100000"/>
            <a:pathLst>
              <a:path w="100000" h="100000">
                <a:moveTo>
                  <a:pt x="8000" y="76000"/>
                </a:moveTo>
                <a:lnTo>
                  <a:pt x="38000" y="46000"/>
                </a:lnTo>
                <a:lnTo>
                  <a:pt x="58000" y="60000"/>
                </a:lnTo>
                <a:lnTo>
                  <a:pt x="92000" y="16000"/>
                </a:lnTo>
              </a:path>
            </a:pathLst>
          </a:custGeom>
          <a:noFill/>
          <a:ln w="19050" cap="rnd">
            <a:solidFill>
              <a:srgbClr val="FFFFFF"/>
            </a:solidFill>
            <a:round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3" name="Rechteck: abgerundete Ecken 102">
            <a:extLst>
              <a:ext uri="{FF2B5EF4-FFF2-40B4-BE49-F238E27FC236}">
                <a16:creationId xmlns:a16="http://schemas.microsoft.com/office/drawing/2014/main" id="{71803FAE-B356-F7A0-94E9-D81ACEC5171C}"/>
              </a:ext>
            </a:extLst>
          </p:cNvPr>
          <p:cNvSpPr/>
          <p:nvPr/>
        </p:nvSpPr>
        <p:spPr>
          <a:xfrm>
            <a:off x="7319772" y="4059695"/>
            <a:ext cx="594360" cy="676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hteck: abgerundete Ecken 103">
            <a:extLst>
              <a:ext uri="{FF2B5EF4-FFF2-40B4-BE49-F238E27FC236}">
                <a16:creationId xmlns:a16="http://schemas.microsoft.com/office/drawing/2014/main" id="{3B19C518-A14D-E33D-2545-8FDC780B000E}"/>
              </a:ext>
            </a:extLst>
          </p:cNvPr>
          <p:cNvSpPr/>
          <p:nvPr/>
        </p:nvSpPr>
        <p:spPr>
          <a:xfrm>
            <a:off x="7319772" y="4773168"/>
            <a:ext cx="594360" cy="6766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hteck: abgerundete Ecken 104">
            <a:extLst>
              <a:ext uri="{FF2B5EF4-FFF2-40B4-BE49-F238E27FC236}">
                <a16:creationId xmlns:a16="http://schemas.microsoft.com/office/drawing/2014/main" id="{03EA7A62-345D-FF0E-24D5-37575C8DB231}"/>
              </a:ext>
            </a:extLst>
          </p:cNvPr>
          <p:cNvSpPr/>
          <p:nvPr/>
        </p:nvSpPr>
        <p:spPr>
          <a:xfrm>
            <a:off x="7317503" y="1648395"/>
            <a:ext cx="594360" cy="676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hteck: abgerundete Ecken 105">
            <a:extLst>
              <a:ext uri="{FF2B5EF4-FFF2-40B4-BE49-F238E27FC236}">
                <a16:creationId xmlns:a16="http://schemas.microsoft.com/office/drawing/2014/main" id="{3C00647F-7289-A25F-803E-6A290F61765D}"/>
              </a:ext>
            </a:extLst>
          </p:cNvPr>
          <p:cNvSpPr/>
          <p:nvPr/>
        </p:nvSpPr>
        <p:spPr>
          <a:xfrm>
            <a:off x="7317503" y="2361868"/>
            <a:ext cx="594360" cy="6766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CashBadge"/>
          <p:cNvSpPr/>
          <p:nvPr/>
        </p:nvSpPr>
        <p:spPr>
          <a:xfrm>
            <a:off x="11244320" y="1631328"/>
            <a:ext cx="300000" cy="30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5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408" name="CashBadge"/>
          <p:cNvSpPr/>
          <p:nvPr/>
        </p:nvSpPr>
        <p:spPr>
          <a:xfrm>
            <a:off x="7015220" y="4008768"/>
            <a:ext cx="300000" cy="30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5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600" name="ExLabel"/>
          <p:cNvSpPr/>
          <p:nvPr/>
        </p:nvSpPr>
        <p:spPr>
          <a:xfrm>
            <a:off x="7317500" y="1745000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>
                <a:solidFill>
                  <a:srgbClr val="5C6672"/>
                </a:solidFill>
                <a:latin typeface="Calibri" pitchFamily="34" charset="0"/>
                <a:cs typeface="Calibri" pitchFamily="34" charset="0"/>
              </a:rPr>
              <a:t>Option</a:t>
            </a:r>
          </a:p>
        </p:txBody>
      </p:sp>
      <p:cxnSp>
        <p:nvCxnSpPr>
          <p:cNvPr id="601" name="ExArrow"/>
          <p:cNvCxnSpPr/>
          <p:nvPr/>
        </p:nvCxnSpPr>
        <p:spPr>
          <a:xfrm>
            <a:off x="7340000" y="2120000"/>
            <a:ext cx="555000" cy="0"/>
          </a:xfrm>
          <a:prstGeom prst="straightConnector1">
            <a:avLst/>
          </a:prstGeom>
          <a:ln w="22225" cap="rnd">
            <a:solidFill>
              <a:srgbClr val="5C6672"/>
            </a:solidFill>
            <a:tailEnd type="triangle" w="med" len="med"/>
          </a:ln>
        </p:spPr>
      </p:cxnSp>
      <p:sp>
        <p:nvSpPr>
          <p:cNvPr id="602" name="ExDoc"/>
          <p:cNvSpPr/>
          <p:nvPr/>
        </p:nvSpPr>
        <p:spPr>
          <a:xfrm>
            <a:off x="7472500" y="1955000"/>
            <a:ext cx="290000" cy="330000"/>
          </a:xfrm>
          <a:prstGeom prst="foldedCorner">
            <a:avLst>
              <a:gd name="adj" fmla="val 22000"/>
            </a:avLst>
          </a:prstGeom>
          <a:solidFill>
            <a:srgbClr val="FFFFFF"/>
          </a:solidFill>
          <a:ln w="15875">
            <a:solidFill>
              <a:srgbClr val="5C6672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>
                <a:solidFill>
                  <a:srgbClr val="151B26"/>
                </a:solidFill>
                <a:latin typeface="Calibri" pitchFamily="34" charset="0"/>
                <a:cs typeface="Calibri" pitchFamily="34" charset="0"/>
              </a:rPr>
              <a:t>§</a:t>
            </a:r>
          </a:p>
        </p:txBody>
      </p:sp>
      <p:cxnSp>
        <p:nvCxnSpPr>
          <p:cNvPr id="603" name="ExArrow"/>
          <p:cNvCxnSpPr/>
          <p:nvPr/>
        </p:nvCxnSpPr>
        <p:spPr>
          <a:xfrm>
            <a:off x="7326250" y="2548750"/>
            <a:ext cx="555000" cy="0"/>
          </a:xfrm>
          <a:prstGeom prst="straightConnector1">
            <a:avLst/>
          </a:prstGeom>
          <a:ln w="22225" cap="rnd">
            <a:solidFill>
              <a:srgbClr val="C19A4B"/>
            </a:solidFill>
            <a:headEnd type="triangle" w="med" len="med"/>
          </a:ln>
        </p:spPr>
      </p:cxnSp>
      <p:sp>
        <p:nvSpPr>
          <p:cNvPr id="604" name="ExEur"/>
          <p:cNvSpPr/>
          <p:nvPr/>
        </p:nvSpPr>
        <p:spPr>
          <a:xfrm>
            <a:off x="7472500" y="2403750"/>
            <a:ext cx="290000" cy="29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605" name="ExLabel"/>
          <p:cNvSpPr/>
          <p:nvPr/>
        </p:nvSpPr>
        <p:spPr>
          <a:xfrm>
            <a:off x="7317500" y="2773750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>
                <a:solidFill>
                  <a:srgbClr val="C19A4B"/>
                </a:solidFill>
                <a:latin typeface="Calibri" pitchFamily="34" charset="0"/>
                <a:cs typeface="Calibri" pitchFamily="34" charset="0"/>
              </a:rPr>
              <a:t>Prämie</a:t>
            </a:r>
          </a:p>
        </p:txBody>
      </p:sp>
      <p:sp>
        <p:nvSpPr>
          <p:cNvPr id="620" name="ExLabel"/>
          <p:cNvSpPr/>
          <p:nvPr/>
        </p:nvSpPr>
        <p:spPr>
          <a:xfrm>
            <a:off x="7317500" y="4122440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>
                <a:solidFill>
                  <a:srgbClr val="5C6672"/>
                </a:solidFill>
                <a:latin typeface="Calibri" pitchFamily="34" charset="0"/>
                <a:cs typeface="Calibri" pitchFamily="34" charset="0"/>
              </a:rPr>
              <a:t>Option</a:t>
            </a:r>
          </a:p>
        </p:txBody>
      </p:sp>
      <p:cxnSp>
        <p:nvCxnSpPr>
          <p:cNvPr id="621" name="ExArrow"/>
          <p:cNvCxnSpPr/>
          <p:nvPr/>
        </p:nvCxnSpPr>
        <p:spPr>
          <a:xfrm>
            <a:off x="7346875" y="4497440"/>
            <a:ext cx="555000" cy="0"/>
          </a:xfrm>
          <a:prstGeom prst="straightConnector1">
            <a:avLst/>
          </a:prstGeom>
          <a:ln w="22225" cap="rnd">
            <a:solidFill>
              <a:srgbClr val="5C6672"/>
            </a:solidFill>
            <a:tailEnd type="triangle" w="med" len="med"/>
          </a:ln>
        </p:spPr>
      </p:cxnSp>
      <p:sp>
        <p:nvSpPr>
          <p:cNvPr id="622" name="ExDoc"/>
          <p:cNvSpPr/>
          <p:nvPr/>
        </p:nvSpPr>
        <p:spPr>
          <a:xfrm>
            <a:off x="7472500" y="4332440"/>
            <a:ext cx="290000" cy="330000"/>
          </a:xfrm>
          <a:prstGeom prst="foldedCorner">
            <a:avLst>
              <a:gd name="adj" fmla="val 22000"/>
            </a:avLst>
          </a:prstGeom>
          <a:solidFill>
            <a:srgbClr val="FFFFFF"/>
          </a:solidFill>
          <a:ln w="15875">
            <a:solidFill>
              <a:srgbClr val="5C6672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>
                <a:solidFill>
                  <a:srgbClr val="151B26"/>
                </a:solidFill>
                <a:latin typeface="Calibri" pitchFamily="34" charset="0"/>
                <a:cs typeface="Calibri" pitchFamily="34" charset="0"/>
              </a:rPr>
              <a:t>§</a:t>
            </a:r>
          </a:p>
        </p:txBody>
      </p:sp>
      <p:cxnSp>
        <p:nvCxnSpPr>
          <p:cNvPr id="623" name="ExArrow"/>
          <p:cNvCxnSpPr/>
          <p:nvPr/>
        </p:nvCxnSpPr>
        <p:spPr>
          <a:xfrm>
            <a:off x="7333125" y="4988065"/>
            <a:ext cx="555000" cy="0"/>
          </a:xfrm>
          <a:prstGeom prst="straightConnector1">
            <a:avLst/>
          </a:prstGeom>
          <a:ln w="22225" cap="rnd">
            <a:solidFill>
              <a:srgbClr val="C19A4B"/>
            </a:solidFill>
            <a:headEnd type="triangle" w="med" len="med"/>
          </a:ln>
        </p:spPr>
      </p:cxnSp>
      <p:sp>
        <p:nvSpPr>
          <p:cNvPr id="624" name="ExEur"/>
          <p:cNvSpPr/>
          <p:nvPr/>
        </p:nvSpPr>
        <p:spPr>
          <a:xfrm>
            <a:off x="7472500" y="4843065"/>
            <a:ext cx="290000" cy="29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625" name="ExLabel"/>
          <p:cNvSpPr/>
          <p:nvPr/>
        </p:nvSpPr>
        <p:spPr>
          <a:xfrm>
            <a:off x="7317500" y="5213065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>
                <a:solidFill>
                  <a:srgbClr val="C19A4B"/>
                </a:solidFill>
                <a:latin typeface="Calibri" pitchFamily="34" charset="0"/>
                <a:cs typeface="Calibri" pitchFamily="34" charset="0"/>
              </a:rPr>
              <a:t>Prämie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10896"/>
            <a:ext cx="1143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Derselbe Test, feiner aufgelöst — jetzt fünf Kurs-Szenarien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11247120" cy="457200"/>
          </a:xfrm>
          <a:prstGeom prst="roundRect">
            <a:avLst>
              <a:gd name="adj" fmla="val 12000"/>
            </a:avLst>
          </a:prstGeom>
          <a:solidFill>
            <a:srgbClr val="151B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91440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Start: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Aktien à 100 € = 10.000 €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Prämie je Option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Call-Strike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105 €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Put-Strike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95 €</a:t>
            </a:r>
            <a:r>
              <a:rPr lang="en-US" sz="13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Laufzeit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Monat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57200" y="1481328"/>
            <a:ext cx="2788920" cy="4105656"/>
          </a:xfrm>
          <a:prstGeom prst="roundRect">
            <a:avLst>
              <a:gd name="adj" fmla="val 2623"/>
            </a:avLst>
          </a:prstGeom>
          <a:solidFill>
            <a:srgbClr val="151B26"/>
          </a:solidFill>
          <a:ln/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440180" y="1719072"/>
            <a:ext cx="822960" cy="822960"/>
          </a:xfrm>
          <a:prstGeom prst="ellipse">
            <a:avLst/>
          </a:prstGeom>
          <a:solidFill>
            <a:srgbClr val="2C385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8" y="1737360"/>
            <a:ext cx="786384" cy="78638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2542032"/>
            <a:ext cx="2788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AKTIEN PUR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57200" y="2779776"/>
            <a:ext cx="2788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Anton Aktie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57200" y="3072384"/>
            <a:ext cx="2788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9C0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&amp; Hold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40080" y="3328416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50" dirty="0">
                <a:solidFill>
                  <a:srgbClr val="B9C0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Aktien gehalten — keine Option.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94360" y="3694176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C97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Depotauszug nach 1 Monat</a:t>
            </a:r>
            <a:endParaRPr lang="en-US" sz="1000" dirty="0"/>
          </a:p>
        </p:txBody>
      </p:sp>
      <p:sp>
        <p:nvSpPr>
          <p:cNvPr id="13" name="s4_sc0"/>
          <p:cNvSpPr/>
          <p:nvPr/>
        </p:nvSpPr>
        <p:spPr>
          <a:xfrm>
            <a:off x="640080" y="3968496"/>
            <a:ext cx="2423160" cy="237744"/>
          </a:xfrm>
          <a:prstGeom prst="roundRect">
            <a:avLst>
              <a:gd name="adj" fmla="val 15385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4_sc0"/>
          <p:cNvSpPr/>
          <p:nvPr/>
        </p:nvSpPr>
        <p:spPr>
          <a:xfrm>
            <a:off x="749808" y="3968496"/>
            <a:ext cx="111465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−10 € → 90 €</a:t>
            </a:r>
            <a:endParaRPr lang="en-US" sz="950" dirty="0"/>
          </a:p>
        </p:txBody>
      </p:sp>
      <p:sp>
        <p:nvSpPr>
          <p:cNvPr id="15" name="s4_sc0"/>
          <p:cNvSpPr/>
          <p:nvPr/>
        </p:nvSpPr>
        <p:spPr>
          <a:xfrm>
            <a:off x="1657807" y="3968496"/>
            <a:ext cx="1277417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58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−1,000 € </a:t>
            </a:r>
            <a:r>
              <a:rPr lang="en-US" sz="850" dirty="0">
                <a:solidFill>
                  <a:srgbClr val="8A93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9,000 €</a:t>
            </a:r>
            <a:endParaRPr lang="en-US" sz="1000" dirty="0"/>
          </a:p>
        </p:txBody>
      </p:sp>
      <p:sp>
        <p:nvSpPr>
          <p:cNvPr id="16" name="s4_sc1"/>
          <p:cNvSpPr/>
          <p:nvPr/>
        </p:nvSpPr>
        <p:spPr>
          <a:xfrm>
            <a:off x="640080" y="4251960"/>
            <a:ext cx="2423160" cy="237744"/>
          </a:xfrm>
          <a:prstGeom prst="roundRect">
            <a:avLst>
              <a:gd name="adj" fmla="val 15385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4_sc1"/>
          <p:cNvSpPr/>
          <p:nvPr/>
        </p:nvSpPr>
        <p:spPr>
          <a:xfrm>
            <a:off x="749808" y="4251960"/>
            <a:ext cx="111465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 → 95 €</a:t>
            </a:r>
            <a:endParaRPr lang="en-US" sz="950" dirty="0"/>
          </a:p>
        </p:txBody>
      </p:sp>
      <p:sp>
        <p:nvSpPr>
          <p:cNvPr id="18" name="s4_sc1"/>
          <p:cNvSpPr/>
          <p:nvPr/>
        </p:nvSpPr>
        <p:spPr>
          <a:xfrm>
            <a:off x="1657807" y="4251960"/>
            <a:ext cx="1277417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E58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−500 € </a:t>
            </a:r>
            <a:r>
              <a:rPr lang="en-US" sz="850" dirty="0">
                <a:solidFill>
                  <a:srgbClr val="8A93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9,500 €</a:t>
            </a:r>
            <a:endParaRPr lang="en-US" sz="1000" dirty="0"/>
          </a:p>
        </p:txBody>
      </p:sp>
      <p:sp>
        <p:nvSpPr>
          <p:cNvPr id="19" name="s4_sc2"/>
          <p:cNvSpPr/>
          <p:nvPr/>
        </p:nvSpPr>
        <p:spPr>
          <a:xfrm>
            <a:off x="640080" y="4535424"/>
            <a:ext cx="2423160" cy="237744"/>
          </a:xfrm>
          <a:prstGeom prst="roundRect">
            <a:avLst>
              <a:gd name="adj" fmla="val 15385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4_sc2"/>
          <p:cNvSpPr/>
          <p:nvPr/>
        </p:nvSpPr>
        <p:spPr>
          <a:xfrm>
            <a:off x="749808" y="4535424"/>
            <a:ext cx="111465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 → 100 €</a:t>
            </a:r>
            <a:endParaRPr lang="en-US" sz="950" dirty="0"/>
          </a:p>
        </p:txBody>
      </p:sp>
      <p:sp>
        <p:nvSpPr>
          <p:cNvPr id="21" name="s4_sc2"/>
          <p:cNvSpPr/>
          <p:nvPr/>
        </p:nvSpPr>
        <p:spPr>
          <a:xfrm>
            <a:off x="1657807" y="4535424"/>
            <a:ext cx="1277417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7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 </a:t>
            </a:r>
            <a:r>
              <a:rPr lang="en-US" sz="850" dirty="0">
                <a:solidFill>
                  <a:srgbClr val="8A93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10,000 €</a:t>
            </a:r>
            <a:endParaRPr lang="en-US" sz="1000" dirty="0"/>
          </a:p>
        </p:txBody>
      </p:sp>
      <p:sp>
        <p:nvSpPr>
          <p:cNvPr id="22" name="s4_sc3"/>
          <p:cNvSpPr/>
          <p:nvPr/>
        </p:nvSpPr>
        <p:spPr>
          <a:xfrm>
            <a:off x="640080" y="4818888"/>
            <a:ext cx="2423160" cy="237744"/>
          </a:xfrm>
          <a:prstGeom prst="roundRect">
            <a:avLst>
              <a:gd name="adj" fmla="val 15385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4_sc3"/>
          <p:cNvSpPr/>
          <p:nvPr/>
        </p:nvSpPr>
        <p:spPr>
          <a:xfrm>
            <a:off x="749808" y="4818888"/>
            <a:ext cx="111465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 → 105 €</a:t>
            </a:r>
            <a:endParaRPr lang="en-US" sz="950" dirty="0"/>
          </a:p>
        </p:txBody>
      </p:sp>
      <p:sp>
        <p:nvSpPr>
          <p:cNvPr id="24" name="s4_sc3"/>
          <p:cNvSpPr/>
          <p:nvPr/>
        </p:nvSpPr>
        <p:spPr>
          <a:xfrm>
            <a:off x="1657807" y="4818888"/>
            <a:ext cx="1277417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C79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+500 € </a:t>
            </a:r>
            <a:r>
              <a:rPr lang="en-US" sz="850" dirty="0">
                <a:solidFill>
                  <a:srgbClr val="8A93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10,500 €</a:t>
            </a:r>
            <a:endParaRPr lang="en-US" sz="1000" dirty="0"/>
          </a:p>
        </p:txBody>
      </p:sp>
      <p:sp>
        <p:nvSpPr>
          <p:cNvPr id="25" name="s4_sc4"/>
          <p:cNvSpPr/>
          <p:nvPr/>
        </p:nvSpPr>
        <p:spPr>
          <a:xfrm>
            <a:off x="640080" y="5102352"/>
            <a:ext cx="2423160" cy="237744"/>
          </a:xfrm>
          <a:prstGeom prst="roundRect">
            <a:avLst>
              <a:gd name="adj" fmla="val 15385"/>
            </a:avLst>
          </a:prstGeom>
          <a:solidFill>
            <a:srgbClr val="212C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4_sc4"/>
          <p:cNvSpPr/>
          <p:nvPr/>
        </p:nvSpPr>
        <p:spPr>
          <a:xfrm>
            <a:off x="749808" y="5102352"/>
            <a:ext cx="111465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AEB7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+10 € → 110 €</a:t>
            </a:r>
            <a:endParaRPr lang="en-US" sz="950" dirty="0"/>
          </a:p>
        </p:txBody>
      </p:sp>
      <p:sp>
        <p:nvSpPr>
          <p:cNvPr id="27" name="s4_sc4"/>
          <p:cNvSpPr/>
          <p:nvPr/>
        </p:nvSpPr>
        <p:spPr>
          <a:xfrm>
            <a:off x="1657807" y="5102352"/>
            <a:ext cx="1277417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53C79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+1,000 € </a:t>
            </a:r>
            <a:r>
              <a:rPr lang="en-US" sz="850" dirty="0">
                <a:solidFill>
                  <a:srgbClr val="8A93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11,000 €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3520440" y="1481328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3F9F6"/>
          </a:solidFill>
          <a:ln w="22225">
            <a:solidFill>
              <a:srgbClr val="1E8E6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3685032" y="1627632"/>
            <a:ext cx="512064" cy="512064"/>
          </a:xfrm>
          <a:prstGeom prst="ellipse">
            <a:avLst/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20" y="1645920"/>
            <a:ext cx="475488" cy="475488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4297680" y="157276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Stefan Cashflow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Call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Covered Call · </a:t>
            </a:r>
            <a:r>
              <a:rPr lang="en-US" sz="850" dirty="0" err="1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verkauft</a:t>
            </a: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(Strike 105€)</a:t>
            </a:r>
            <a:endParaRPr lang="en-US" sz="1300" dirty="0"/>
          </a:p>
        </p:txBody>
      </p:sp>
      <p:sp>
        <p:nvSpPr>
          <p:cNvPr id="32" name="s4_sc0"/>
          <p:cNvSpPr/>
          <p:nvPr/>
        </p:nvSpPr>
        <p:spPr>
          <a:xfrm>
            <a:off x="3703320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4_sc0"/>
          <p:cNvSpPr/>
          <p:nvPr/>
        </p:nvSpPr>
        <p:spPr>
          <a:xfrm>
            <a:off x="3703320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−10 €</a:t>
            </a:r>
            <a:endParaRPr lang="en-US" sz="900" dirty="0"/>
          </a:p>
        </p:txBody>
      </p:sp>
      <p:sp>
        <p:nvSpPr>
          <p:cNvPr id="34" name="s4_sc0"/>
          <p:cNvSpPr/>
          <p:nvPr/>
        </p:nvSpPr>
        <p:spPr>
          <a:xfrm>
            <a:off x="3703320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−900 €</a:t>
            </a:r>
            <a:endParaRPr lang="en-US" sz="1150" dirty="0"/>
          </a:p>
        </p:txBody>
      </p:sp>
      <p:sp>
        <p:nvSpPr>
          <p:cNvPr id="35" name="s4_sc0"/>
          <p:cNvSpPr/>
          <p:nvPr/>
        </p:nvSpPr>
        <p:spPr>
          <a:xfrm>
            <a:off x="3703320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9,100 €</a:t>
            </a:r>
            <a:endParaRPr lang="en-US" sz="850" dirty="0"/>
          </a:p>
        </p:txBody>
      </p:sp>
      <p:sp>
        <p:nvSpPr>
          <p:cNvPr id="36" name="s4_sc1"/>
          <p:cNvSpPr/>
          <p:nvPr/>
        </p:nvSpPr>
        <p:spPr>
          <a:xfrm>
            <a:off x="4433926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4_sc1"/>
          <p:cNvSpPr/>
          <p:nvPr/>
        </p:nvSpPr>
        <p:spPr>
          <a:xfrm>
            <a:off x="4433926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00" dirty="0"/>
          </a:p>
        </p:txBody>
      </p:sp>
      <p:sp>
        <p:nvSpPr>
          <p:cNvPr id="38" name="s4_sc1"/>
          <p:cNvSpPr/>
          <p:nvPr/>
        </p:nvSpPr>
        <p:spPr>
          <a:xfrm>
            <a:off x="4433926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−400 €</a:t>
            </a:r>
            <a:endParaRPr lang="en-US" sz="1150" dirty="0"/>
          </a:p>
        </p:txBody>
      </p:sp>
      <p:sp>
        <p:nvSpPr>
          <p:cNvPr id="39" name="s4_sc1"/>
          <p:cNvSpPr/>
          <p:nvPr/>
        </p:nvSpPr>
        <p:spPr>
          <a:xfrm>
            <a:off x="4433926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9,600 €</a:t>
            </a:r>
            <a:endParaRPr lang="en-US" sz="850" dirty="0"/>
          </a:p>
        </p:txBody>
      </p:sp>
      <p:sp>
        <p:nvSpPr>
          <p:cNvPr id="40" name="s4_sc2"/>
          <p:cNvSpPr/>
          <p:nvPr/>
        </p:nvSpPr>
        <p:spPr>
          <a:xfrm>
            <a:off x="5164531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4_sc2"/>
          <p:cNvSpPr/>
          <p:nvPr/>
        </p:nvSpPr>
        <p:spPr>
          <a:xfrm>
            <a:off x="5164531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00" dirty="0"/>
          </a:p>
        </p:txBody>
      </p:sp>
      <p:sp>
        <p:nvSpPr>
          <p:cNvPr id="42" name="s4_sc2"/>
          <p:cNvSpPr/>
          <p:nvPr/>
        </p:nvSpPr>
        <p:spPr>
          <a:xfrm>
            <a:off x="5164531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150" dirty="0"/>
          </a:p>
        </p:txBody>
      </p:sp>
      <p:sp>
        <p:nvSpPr>
          <p:cNvPr id="43" name="s4_sc2"/>
          <p:cNvSpPr/>
          <p:nvPr/>
        </p:nvSpPr>
        <p:spPr>
          <a:xfrm>
            <a:off x="5164531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850" dirty="0"/>
          </a:p>
        </p:txBody>
      </p:sp>
      <p:sp>
        <p:nvSpPr>
          <p:cNvPr id="44" name="s4_sc3"/>
          <p:cNvSpPr/>
          <p:nvPr/>
        </p:nvSpPr>
        <p:spPr>
          <a:xfrm>
            <a:off x="5895137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4_sc3"/>
          <p:cNvSpPr/>
          <p:nvPr/>
        </p:nvSpPr>
        <p:spPr>
          <a:xfrm>
            <a:off x="5895137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00" dirty="0"/>
          </a:p>
        </p:txBody>
      </p:sp>
      <p:sp>
        <p:nvSpPr>
          <p:cNvPr id="46" name="s4_sc3"/>
          <p:cNvSpPr/>
          <p:nvPr/>
        </p:nvSpPr>
        <p:spPr>
          <a:xfrm>
            <a:off x="5895137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+600 €</a:t>
            </a:r>
            <a:endParaRPr lang="en-US" sz="1150" dirty="0"/>
          </a:p>
        </p:txBody>
      </p:sp>
      <p:sp>
        <p:nvSpPr>
          <p:cNvPr id="47" name="s4_sc3"/>
          <p:cNvSpPr/>
          <p:nvPr/>
        </p:nvSpPr>
        <p:spPr>
          <a:xfrm>
            <a:off x="5895137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10,600 €</a:t>
            </a:r>
            <a:endParaRPr lang="en-US" sz="850" dirty="0"/>
          </a:p>
        </p:txBody>
      </p:sp>
      <p:sp>
        <p:nvSpPr>
          <p:cNvPr id="48" name="s4_sc4"/>
          <p:cNvSpPr/>
          <p:nvPr/>
        </p:nvSpPr>
        <p:spPr>
          <a:xfrm>
            <a:off x="6625742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4_sc4"/>
          <p:cNvSpPr/>
          <p:nvPr/>
        </p:nvSpPr>
        <p:spPr>
          <a:xfrm>
            <a:off x="6625742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+10 €</a:t>
            </a:r>
            <a:endParaRPr lang="en-US" sz="900" dirty="0"/>
          </a:p>
        </p:txBody>
      </p:sp>
      <p:sp>
        <p:nvSpPr>
          <p:cNvPr id="50" name="s4_sc4"/>
          <p:cNvSpPr/>
          <p:nvPr/>
        </p:nvSpPr>
        <p:spPr>
          <a:xfrm>
            <a:off x="6625742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+600 €</a:t>
            </a:r>
            <a:endParaRPr lang="en-US" sz="1150" dirty="0"/>
          </a:p>
        </p:txBody>
      </p:sp>
      <p:sp>
        <p:nvSpPr>
          <p:cNvPr id="51" name="s4_sc4"/>
          <p:cNvSpPr/>
          <p:nvPr/>
        </p:nvSpPr>
        <p:spPr>
          <a:xfrm>
            <a:off x="6625742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10,600 €</a:t>
            </a:r>
            <a:endParaRPr lang="en-US" sz="850" dirty="0"/>
          </a:p>
        </p:txBody>
      </p:sp>
      <p:sp>
        <p:nvSpPr>
          <p:cNvPr id="52" name="Shape 48"/>
          <p:cNvSpPr/>
          <p:nvPr/>
        </p:nvSpPr>
        <p:spPr>
          <a:xfrm>
            <a:off x="7749540" y="1481328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BF7EE"/>
          </a:solidFill>
          <a:ln w="22225">
            <a:solidFill>
              <a:srgbClr val="C19A4B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3" name="Shape 49"/>
          <p:cNvSpPr/>
          <p:nvPr/>
        </p:nvSpPr>
        <p:spPr>
          <a:xfrm>
            <a:off x="7914132" y="1627632"/>
            <a:ext cx="512064" cy="512064"/>
          </a:xfrm>
          <a:prstGeom prst="ellipse">
            <a:avLst/>
          </a:prstGeom>
          <a:solidFill>
            <a:srgbClr val="F1E4C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420" y="1645920"/>
            <a:ext cx="475488" cy="475488"/>
          </a:xfrm>
          <a:prstGeom prst="rect">
            <a:avLst/>
          </a:prstGeom>
        </p:spPr>
      </p:pic>
      <p:sp>
        <p:nvSpPr>
          <p:cNvPr id="55" name="Text 50"/>
          <p:cNvSpPr/>
          <p:nvPr/>
        </p:nvSpPr>
        <p:spPr>
          <a:xfrm>
            <a:off x="8526780" y="157276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Leon Casino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Call</a:t>
            </a:r>
            <a:endParaRPr lang="en-US" sz="1300" dirty="0"/>
          </a:p>
          <a:p>
            <a:pPr>
              <a:lnSpc>
                <a:spcPts val="1250"/>
              </a:lnSpc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 gekauft (Strike 105€)</a:t>
            </a:r>
            <a:endParaRPr lang="en-US" sz="850" dirty="0"/>
          </a:p>
        </p:txBody>
      </p:sp>
      <p:sp>
        <p:nvSpPr>
          <p:cNvPr id="56" name="s4_sc0"/>
          <p:cNvSpPr/>
          <p:nvPr/>
        </p:nvSpPr>
        <p:spPr>
          <a:xfrm>
            <a:off x="7932420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s4_sc0"/>
          <p:cNvSpPr/>
          <p:nvPr/>
        </p:nvSpPr>
        <p:spPr>
          <a:xfrm>
            <a:off x="7932420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−10 €</a:t>
            </a:r>
            <a:endParaRPr lang="en-US" sz="900" dirty="0"/>
          </a:p>
        </p:txBody>
      </p:sp>
      <p:sp>
        <p:nvSpPr>
          <p:cNvPr id="58" name="s4_sc0"/>
          <p:cNvSpPr/>
          <p:nvPr/>
        </p:nvSpPr>
        <p:spPr>
          <a:xfrm>
            <a:off x="7932420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150" dirty="0"/>
          </a:p>
        </p:txBody>
      </p:sp>
      <p:sp>
        <p:nvSpPr>
          <p:cNvPr id="59" name="s4_sc0"/>
          <p:cNvSpPr/>
          <p:nvPr/>
        </p:nvSpPr>
        <p:spPr>
          <a:xfrm>
            <a:off x="7932420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850" dirty="0"/>
          </a:p>
        </p:txBody>
      </p:sp>
      <p:sp>
        <p:nvSpPr>
          <p:cNvPr id="60" name="s4_sc1"/>
          <p:cNvSpPr/>
          <p:nvPr/>
        </p:nvSpPr>
        <p:spPr>
          <a:xfrm>
            <a:off x="8663026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1" name="s4_sc1"/>
          <p:cNvSpPr/>
          <p:nvPr/>
        </p:nvSpPr>
        <p:spPr>
          <a:xfrm>
            <a:off x="8663026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00" dirty="0"/>
          </a:p>
        </p:txBody>
      </p:sp>
      <p:sp>
        <p:nvSpPr>
          <p:cNvPr id="62" name="s4_sc1"/>
          <p:cNvSpPr/>
          <p:nvPr/>
        </p:nvSpPr>
        <p:spPr>
          <a:xfrm>
            <a:off x="8663026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150" dirty="0"/>
          </a:p>
        </p:txBody>
      </p:sp>
      <p:sp>
        <p:nvSpPr>
          <p:cNvPr id="63" name="s4_sc1"/>
          <p:cNvSpPr/>
          <p:nvPr/>
        </p:nvSpPr>
        <p:spPr>
          <a:xfrm>
            <a:off x="8663026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850" dirty="0"/>
          </a:p>
        </p:txBody>
      </p:sp>
      <p:sp>
        <p:nvSpPr>
          <p:cNvPr id="64" name="s4_sc2"/>
          <p:cNvSpPr/>
          <p:nvPr/>
        </p:nvSpPr>
        <p:spPr>
          <a:xfrm>
            <a:off x="9393631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5" name="s4_sc2"/>
          <p:cNvSpPr/>
          <p:nvPr/>
        </p:nvSpPr>
        <p:spPr>
          <a:xfrm>
            <a:off x="9393631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00" dirty="0"/>
          </a:p>
        </p:txBody>
      </p:sp>
      <p:sp>
        <p:nvSpPr>
          <p:cNvPr id="66" name="s4_sc2"/>
          <p:cNvSpPr/>
          <p:nvPr/>
        </p:nvSpPr>
        <p:spPr>
          <a:xfrm>
            <a:off x="9393631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150" dirty="0"/>
          </a:p>
        </p:txBody>
      </p:sp>
      <p:sp>
        <p:nvSpPr>
          <p:cNvPr id="67" name="s4_sc2"/>
          <p:cNvSpPr/>
          <p:nvPr/>
        </p:nvSpPr>
        <p:spPr>
          <a:xfrm>
            <a:off x="9393631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850" dirty="0"/>
          </a:p>
        </p:txBody>
      </p:sp>
      <p:sp>
        <p:nvSpPr>
          <p:cNvPr id="68" name="s4_sc3"/>
          <p:cNvSpPr/>
          <p:nvPr/>
        </p:nvSpPr>
        <p:spPr>
          <a:xfrm>
            <a:off x="10124237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9" name="s4_sc3"/>
          <p:cNvSpPr/>
          <p:nvPr/>
        </p:nvSpPr>
        <p:spPr>
          <a:xfrm>
            <a:off x="10124237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00" dirty="0"/>
          </a:p>
        </p:txBody>
      </p:sp>
      <p:sp>
        <p:nvSpPr>
          <p:cNvPr id="70" name="s4_sc3"/>
          <p:cNvSpPr/>
          <p:nvPr/>
        </p:nvSpPr>
        <p:spPr>
          <a:xfrm>
            <a:off x="10124237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150" dirty="0"/>
          </a:p>
        </p:txBody>
      </p:sp>
      <p:sp>
        <p:nvSpPr>
          <p:cNvPr id="71" name="s4_sc3"/>
          <p:cNvSpPr/>
          <p:nvPr/>
        </p:nvSpPr>
        <p:spPr>
          <a:xfrm>
            <a:off x="10124237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850" dirty="0"/>
          </a:p>
        </p:txBody>
      </p:sp>
      <p:sp>
        <p:nvSpPr>
          <p:cNvPr id="72" name="s4_sc4"/>
          <p:cNvSpPr/>
          <p:nvPr/>
        </p:nvSpPr>
        <p:spPr>
          <a:xfrm>
            <a:off x="10854842" y="218541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3" name="s4_sc4"/>
          <p:cNvSpPr/>
          <p:nvPr/>
        </p:nvSpPr>
        <p:spPr>
          <a:xfrm>
            <a:off x="10854842" y="224028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+10 €</a:t>
            </a:r>
            <a:endParaRPr lang="en-US" sz="900" dirty="0"/>
          </a:p>
        </p:txBody>
      </p:sp>
      <p:sp>
        <p:nvSpPr>
          <p:cNvPr id="74" name="s4_sc4"/>
          <p:cNvSpPr/>
          <p:nvPr/>
        </p:nvSpPr>
        <p:spPr>
          <a:xfrm>
            <a:off x="10854842" y="240487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+400 €</a:t>
            </a:r>
            <a:endParaRPr lang="en-US" sz="1150" dirty="0"/>
          </a:p>
        </p:txBody>
      </p:sp>
      <p:sp>
        <p:nvSpPr>
          <p:cNvPr id="75" name="s4_sc4"/>
          <p:cNvSpPr/>
          <p:nvPr/>
        </p:nvSpPr>
        <p:spPr>
          <a:xfrm>
            <a:off x="10854842" y="27889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10,400 €</a:t>
            </a:r>
            <a:endParaRPr lang="en-US" sz="850" dirty="0"/>
          </a:p>
        </p:txBody>
      </p:sp>
      <p:sp>
        <p:nvSpPr>
          <p:cNvPr id="76" name="Shape 71"/>
          <p:cNvSpPr/>
          <p:nvPr/>
        </p:nvSpPr>
        <p:spPr>
          <a:xfrm>
            <a:off x="3520440" y="3895344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3F9F6"/>
          </a:solidFill>
          <a:ln w="22225">
            <a:solidFill>
              <a:srgbClr val="1E8E6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7" name="Shape 72"/>
          <p:cNvSpPr/>
          <p:nvPr/>
        </p:nvSpPr>
        <p:spPr>
          <a:xfrm>
            <a:off x="3685032" y="4005072"/>
            <a:ext cx="512064" cy="512064"/>
          </a:xfrm>
          <a:prstGeom prst="ellipse">
            <a:avLst/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320" y="4023360"/>
            <a:ext cx="475488" cy="475488"/>
          </a:xfrm>
          <a:prstGeom prst="rect">
            <a:avLst/>
          </a:prstGeom>
        </p:spPr>
      </p:pic>
      <p:sp>
        <p:nvSpPr>
          <p:cNvPr id="79" name="Text 73"/>
          <p:cNvSpPr/>
          <p:nvPr/>
        </p:nvSpPr>
        <p:spPr>
          <a:xfrm>
            <a:off x="4297680" y="395020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Steffi Prämie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Put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Cash-Secured Put · </a:t>
            </a:r>
            <a:r>
              <a:rPr lang="en-US" sz="850" dirty="0" err="1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verkauft</a:t>
            </a: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(Strike 95€)</a:t>
            </a:r>
            <a:endParaRPr lang="en-US" sz="1300" dirty="0"/>
          </a:p>
        </p:txBody>
      </p:sp>
      <p:sp>
        <p:nvSpPr>
          <p:cNvPr id="80" name="s4_sc0"/>
          <p:cNvSpPr/>
          <p:nvPr/>
        </p:nvSpPr>
        <p:spPr>
          <a:xfrm>
            <a:off x="3703320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1" name="s4_sc0"/>
          <p:cNvSpPr/>
          <p:nvPr/>
        </p:nvSpPr>
        <p:spPr>
          <a:xfrm>
            <a:off x="3703320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−10 €</a:t>
            </a:r>
            <a:endParaRPr lang="en-US" sz="900" dirty="0"/>
          </a:p>
        </p:txBody>
      </p:sp>
      <p:sp>
        <p:nvSpPr>
          <p:cNvPr id="82" name="s4_sc0"/>
          <p:cNvSpPr/>
          <p:nvPr/>
        </p:nvSpPr>
        <p:spPr>
          <a:xfrm>
            <a:off x="3703320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−900 €</a:t>
            </a:r>
            <a:endParaRPr lang="en-US" sz="1150" dirty="0"/>
          </a:p>
        </p:txBody>
      </p:sp>
      <p:sp>
        <p:nvSpPr>
          <p:cNvPr id="83" name="s4_sc0"/>
          <p:cNvSpPr/>
          <p:nvPr/>
        </p:nvSpPr>
        <p:spPr>
          <a:xfrm>
            <a:off x="3703320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9,100 €</a:t>
            </a:r>
            <a:endParaRPr lang="en-US" sz="850" dirty="0"/>
          </a:p>
        </p:txBody>
      </p:sp>
      <p:sp>
        <p:nvSpPr>
          <p:cNvPr id="84" name="s4_sc1"/>
          <p:cNvSpPr/>
          <p:nvPr/>
        </p:nvSpPr>
        <p:spPr>
          <a:xfrm>
            <a:off x="4433926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5" name="s4_sc1"/>
          <p:cNvSpPr/>
          <p:nvPr/>
        </p:nvSpPr>
        <p:spPr>
          <a:xfrm>
            <a:off x="4433926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00" dirty="0"/>
          </a:p>
        </p:txBody>
      </p:sp>
      <p:sp>
        <p:nvSpPr>
          <p:cNvPr id="86" name="s4_sc1"/>
          <p:cNvSpPr/>
          <p:nvPr/>
        </p:nvSpPr>
        <p:spPr>
          <a:xfrm>
            <a:off x="4433926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150" dirty="0"/>
          </a:p>
        </p:txBody>
      </p:sp>
      <p:sp>
        <p:nvSpPr>
          <p:cNvPr id="87" name="s4_sc1"/>
          <p:cNvSpPr/>
          <p:nvPr/>
        </p:nvSpPr>
        <p:spPr>
          <a:xfrm>
            <a:off x="4433926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850" dirty="0"/>
          </a:p>
        </p:txBody>
      </p:sp>
      <p:sp>
        <p:nvSpPr>
          <p:cNvPr id="88" name="s4_sc2"/>
          <p:cNvSpPr/>
          <p:nvPr/>
        </p:nvSpPr>
        <p:spPr>
          <a:xfrm>
            <a:off x="5164531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9" name="s4_sc2"/>
          <p:cNvSpPr/>
          <p:nvPr/>
        </p:nvSpPr>
        <p:spPr>
          <a:xfrm>
            <a:off x="5164531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00" dirty="0"/>
          </a:p>
        </p:txBody>
      </p:sp>
      <p:sp>
        <p:nvSpPr>
          <p:cNvPr id="90" name="s4_sc2"/>
          <p:cNvSpPr/>
          <p:nvPr/>
        </p:nvSpPr>
        <p:spPr>
          <a:xfrm>
            <a:off x="5164531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150" dirty="0"/>
          </a:p>
        </p:txBody>
      </p:sp>
      <p:sp>
        <p:nvSpPr>
          <p:cNvPr id="91" name="s4_sc2"/>
          <p:cNvSpPr/>
          <p:nvPr/>
        </p:nvSpPr>
        <p:spPr>
          <a:xfrm>
            <a:off x="5164531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850" dirty="0"/>
          </a:p>
        </p:txBody>
      </p:sp>
      <p:sp>
        <p:nvSpPr>
          <p:cNvPr id="92" name="s4_sc3"/>
          <p:cNvSpPr/>
          <p:nvPr/>
        </p:nvSpPr>
        <p:spPr>
          <a:xfrm>
            <a:off x="5895137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3" name="s4_sc3"/>
          <p:cNvSpPr/>
          <p:nvPr/>
        </p:nvSpPr>
        <p:spPr>
          <a:xfrm>
            <a:off x="5895137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00" dirty="0"/>
          </a:p>
        </p:txBody>
      </p:sp>
      <p:sp>
        <p:nvSpPr>
          <p:cNvPr id="94" name="s4_sc3"/>
          <p:cNvSpPr/>
          <p:nvPr/>
        </p:nvSpPr>
        <p:spPr>
          <a:xfrm>
            <a:off x="5895137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150" dirty="0"/>
          </a:p>
        </p:txBody>
      </p:sp>
      <p:sp>
        <p:nvSpPr>
          <p:cNvPr id="95" name="s4_sc3"/>
          <p:cNvSpPr/>
          <p:nvPr/>
        </p:nvSpPr>
        <p:spPr>
          <a:xfrm>
            <a:off x="5895137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850" dirty="0"/>
          </a:p>
        </p:txBody>
      </p:sp>
      <p:sp>
        <p:nvSpPr>
          <p:cNvPr id="96" name="s4_sc4"/>
          <p:cNvSpPr/>
          <p:nvPr/>
        </p:nvSpPr>
        <p:spPr>
          <a:xfrm>
            <a:off x="6625742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7" name="s4_sc4"/>
          <p:cNvSpPr/>
          <p:nvPr/>
        </p:nvSpPr>
        <p:spPr>
          <a:xfrm>
            <a:off x="6625742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+10 €</a:t>
            </a:r>
            <a:endParaRPr lang="en-US" sz="900" dirty="0"/>
          </a:p>
        </p:txBody>
      </p:sp>
      <p:sp>
        <p:nvSpPr>
          <p:cNvPr id="98" name="s4_sc4"/>
          <p:cNvSpPr/>
          <p:nvPr/>
        </p:nvSpPr>
        <p:spPr>
          <a:xfrm>
            <a:off x="6625742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+100 €</a:t>
            </a:r>
            <a:endParaRPr lang="en-US" sz="1150" dirty="0"/>
          </a:p>
        </p:txBody>
      </p:sp>
      <p:sp>
        <p:nvSpPr>
          <p:cNvPr id="99" name="s4_sc4"/>
          <p:cNvSpPr/>
          <p:nvPr/>
        </p:nvSpPr>
        <p:spPr>
          <a:xfrm>
            <a:off x="6625742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10,100 €</a:t>
            </a:r>
            <a:endParaRPr lang="en-US" sz="850" dirty="0"/>
          </a:p>
        </p:txBody>
      </p:sp>
      <p:sp>
        <p:nvSpPr>
          <p:cNvPr id="100" name="Shape 94"/>
          <p:cNvSpPr/>
          <p:nvPr/>
        </p:nvSpPr>
        <p:spPr>
          <a:xfrm>
            <a:off x="7749540" y="3858768"/>
            <a:ext cx="3954780" cy="1691640"/>
          </a:xfrm>
          <a:prstGeom prst="roundRect">
            <a:avLst>
              <a:gd name="adj" fmla="val 3784"/>
            </a:avLst>
          </a:prstGeom>
          <a:solidFill>
            <a:srgbClr val="FBF7EE"/>
          </a:solidFill>
          <a:ln w="22225">
            <a:solidFill>
              <a:srgbClr val="C19A4B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1" name="Shape 95"/>
          <p:cNvSpPr/>
          <p:nvPr/>
        </p:nvSpPr>
        <p:spPr>
          <a:xfrm>
            <a:off x="7914132" y="4005072"/>
            <a:ext cx="512064" cy="512064"/>
          </a:xfrm>
          <a:prstGeom prst="ellipse">
            <a:avLst/>
          </a:prstGeom>
          <a:solidFill>
            <a:srgbClr val="F1E4C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2" name="StockBadge"/>
          <p:cNvSpPr/>
          <p:nvPr/>
        </p:nvSpPr>
        <p:spPr>
          <a:xfrm>
            <a:off x="7015220" y="1631328"/>
            <a:ext cx="300000" cy="300000"/>
          </a:xfrm>
          <a:prstGeom prst="ellipse">
            <a:avLst/>
          </a:prstGeom>
          <a:solidFill>
            <a:srgbClr val="1E8E6A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pic>
        <p:nvPicPr>
          <p:cNvPr id="10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2420" y="4023360"/>
            <a:ext cx="475488" cy="475488"/>
          </a:xfrm>
          <a:prstGeom prst="rect">
            <a:avLst/>
          </a:prstGeom>
        </p:spPr>
      </p:pic>
      <p:sp>
        <p:nvSpPr>
          <p:cNvPr id="103" name="Text 96"/>
          <p:cNvSpPr/>
          <p:nvPr/>
        </p:nvSpPr>
        <p:spPr>
          <a:xfrm>
            <a:off x="8526780" y="3950208"/>
            <a:ext cx="30403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50"/>
              </a:lnSpc>
              <a:buNone/>
            </a:pPr>
            <a:r>
              <a:rPr lang="en-US" sz="13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Leoni Protection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1100" b="1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Put</a:t>
            </a:r>
            <a:endParaRPr lang="en-US" sz="1300" dirty="0"/>
          </a:p>
          <a:p>
            <a:pPr marL="0" indent="0">
              <a:lnSpc>
                <a:spcPts val="1250"/>
              </a:lnSpc>
              <a:buNone/>
            </a:pPr>
            <a:r>
              <a:rPr lang="en-US" sz="85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Put gekauft (Strike 95€)</a:t>
            </a:r>
            <a:endParaRPr lang="en-US" sz="1300" dirty="0"/>
          </a:p>
        </p:txBody>
      </p:sp>
      <p:sp>
        <p:nvSpPr>
          <p:cNvPr id="104" name="s4_sc0"/>
          <p:cNvSpPr/>
          <p:nvPr/>
        </p:nvSpPr>
        <p:spPr>
          <a:xfrm>
            <a:off x="7932420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9" name="Rechteck: abgerundete Ecken 138">
            <a:extLst>
              <a:ext uri="{FF2B5EF4-FFF2-40B4-BE49-F238E27FC236}">
                <a16:creationId xmlns:a16="http://schemas.microsoft.com/office/drawing/2014/main" id="{1D56B125-F993-2435-D7E8-678F60EF9434}"/>
              </a:ext>
            </a:extLst>
          </p:cNvPr>
          <p:cNvSpPr/>
          <p:nvPr/>
        </p:nvSpPr>
        <p:spPr>
          <a:xfrm>
            <a:off x="7317435" y="1652795"/>
            <a:ext cx="594360" cy="676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hteck: abgerundete Ecken 146">
            <a:extLst>
              <a:ext uri="{FF2B5EF4-FFF2-40B4-BE49-F238E27FC236}">
                <a16:creationId xmlns:a16="http://schemas.microsoft.com/office/drawing/2014/main" id="{A839275B-B888-98A9-E9D1-C44E5D1963D1}"/>
              </a:ext>
            </a:extLst>
          </p:cNvPr>
          <p:cNvSpPr/>
          <p:nvPr/>
        </p:nvSpPr>
        <p:spPr>
          <a:xfrm>
            <a:off x="7317435" y="2366268"/>
            <a:ext cx="594360" cy="6766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4_sc0"/>
          <p:cNvSpPr/>
          <p:nvPr/>
        </p:nvSpPr>
        <p:spPr>
          <a:xfrm>
            <a:off x="7932420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−10 €</a:t>
            </a:r>
            <a:endParaRPr lang="en-US" sz="900" dirty="0"/>
          </a:p>
        </p:txBody>
      </p:sp>
      <p:sp>
        <p:nvSpPr>
          <p:cNvPr id="106" name="s4_sc0"/>
          <p:cNvSpPr/>
          <p:nvPr/>
        </p:nvSpPr>
        <p:spPr>
          <a:xfrm>
            <a:off x="7932420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-600 €</a:t>
            </a:r>
            <a:endParaRPr lang="en-US" sz="1150" dirty="0">
              <a:solidFill>
                <a:srgbClr val="C75146"/>
              </a:solidFill>
            </a:endParaRPr>
          </a:p>
        </p:txBody>
      </p:sp>
      <p:sp>
        <p:nvSpPr>
          <p:cNvPr id="107" name="s4_sc0"/>
          <p:cNvSpPr/>
          <p:nvPr/>
        </p:nvSpPr>
        <p:spPr>
          <a:xfrm>
            <a:off x="7932420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9,400 €</a:t>
            </a:r>
            <a:endParaRPr lang="en-US" sz="850" dirty="0"/>
          </a:p>
        </p:txBody>
      </p:sp>
      <p:sp>
        <p:nvSpPr>
          <p:cNvPr id="108" name="s4_sc1"/>
          <p:cNvSpPr/>
          <p:nvPr/>
        </p:nvSpPr>
        <p:spPr>
          <a:xfrm>
            <a:off x="8663026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9" name="s4_sc1"/>
          <p:cNvSpPr/>
          <p:nvPr/>
        </p:nvSpPr>
        <p:spPr>
          <a:xfrm>
            <a:off x="8663026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900" dirty="0"/>
          </a:p>
        </p:txBody>
      </p:sp>
      <p:sp>
        <p:nvSpPr>
          <p:cNvPr id="110" name="s4_sc1"/>
          <p:cNvSpPr/>
          <p:nvPr/>
        </p:nvSpPr>
        <p:spPr>
          <a:xfrm>
            <a:off x="8663026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150" dirty="0"/>
          </a:p>
        </p:txBody>
      </p:sp>
      <p:sp>
        <p:nvSpPr>
          <p:cNvPr id="111" name="s4_sc1"/>
          <p:cNvSpPr/>
          <p:nvPr/>
        </p:nvSpPr>
        <p:spPr>
          <a:xfrm>
            <a:off x="8663026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9,400 €</a:t>
            </a:r>
            <a:endParaRPr lang="en-US" sz="850" dirty="0"/>
          </a:p>
        </p:txBody>
      </p:sp>
      <p:sp>
        <p:nvSpPr>
          <p:cNvPr id="112" name="s4_sc2"/>
          <p:cNvSpPr/>
          <p:nvPr/>
        </p:nvSpPr>
        <p:spPr>
          <a:xfrm>
            <a:off x="9393631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3" name="s4_sc2"/>
          <p:cNvSpPr/>
          <p:nvPr/>
        </p:nvSpPr>
        <p:spPr>
          <a:xfrm>
            <a:off x="9393631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900" dirty="0"/>
          </a:p>
        </p:txBody>
      </p:sp>
      <p:sp>
        <p:nvSpPr>
          <p:cNvPr id="114" name="s4_sc2"/>
          <p:cNvSpPr/>
          <p:nvPr/>
        </p:nvSpPr>
        <p:spPr>
          <a:xfrm>
            <a:off x="9393631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−100 €</a:t>
            </a:r>
            <a:endParaRPr lang="en-US" sz="1150" dirty="0"/>
          </a:p>
        </p:txBody>
      </p:sp>
      <p:sp>
        <p:nvSpPr>
          <p:cNvPr id="115" name="s4_sc2"/>
          <p:cNvSpPr/>
          <p:nvPr/>
        </p:nvSpPr>
        <p:spPr>
          <a:xfrm>
            <a:off x="9393631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9,900 €</a:t>
            </a:r>
            <a:endParaRPr lang="en-US" sz="850" dirty="0"/>
          </a:p>
        </p:txBody>
      </p:sp>
      <p:sp>
        <p:nvSpPr>
          <p:cNvPr id="116" name="s4_sc3"/>
          <p:cNvSpPr/>
          <p:nvPr/>
        </p:nvSpPr>
        <p:spPr>
          <a:xfrm>
            <a:off x="10124237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7" name="s4_sc3"/>
          <p:cNvSpPr/>
          <p:nvPr/>
        </p:nvSpPr>
        <p:spPr>
          <a:xfrm>
            <a:off x="10124237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900" dirty="0"/>
          </a:p>
        </p:txBody>
      </p:sp>
      <p:sp>
        <p:nvSpPr>
          <p:cNvPr id="118" name="s4_sc3"/>
          <p:cNvSpPr/>
          <p:nvPr/>
        </p:nvSpPr>
        <p:spPr>
          <a:xfrm>
            <a:off x="10124237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+400 €</a:t>
            </a:r>
            <a:endParaRPr lang="en-US" sz="1150" dirty="0">
              <a:solidFill>
                <a:srgbClr val="1E8E6A"/>
              </a:solidFill>
            </a:endParaRPr>
          </a:p>
        </p:txBody>
      </p:sp>
      <p:sp>
        <p:nvSpPr>
          <p:cNvPr id="119" name="s4_sc3"/>
          <p:cNvSpPr/>
          <p:nvPr/>
        </p:nvSpPr>
        <p:spPr>
          <a:xfrm>
            <a:off x="10124237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10,400 €</a:t>
            </a:r>
            <a:endParaRPr lang="en-US" sz="850" dirty="0"/>
          </a:p>
        </p:txBody>
      </p:sp>
      <p:sp>
        <p:nvSpPr>
          <p:cNvPr id="120" name="s4_sc4"/>
          <p:cNvSpPr/>
          <p:nvPr/>
        </p:nvSpPr>
        <p:spPr>
          <a:xfrm>
            <a:off x="10854842" y="4562856"/>
            <a:ext cx="666598" cy="841248"/>
          </a:xfrm>
          <a:prstGeom prst="roundRect">
            <a:avLst>
              <a:gd name="adj" fmla="val 6859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1" name="s4_sc4"/>
          <p:cNvSpPr/>
          <p:nvPr/>
        </p:nvSpPr>
        <p:spPr>
          <a:xfrm>
            <a:off x="10854842" y="461772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+10 €</a:t>
            </a:r>
            <a:endParaRPr lang="en-US" sz="900" dirty="0"/>
          </a:p>
        </p:txBody>
      </p:sp>
      <p:sp>
        <p:nvSpPr>
          <p:cNvPr id="122" name="s4_sc4"/>
          <p:cNvSpPr/>
          <p:nvPr/>
        </p:nvSpPr>
        <p:spPr>
          <a:xfrm>
            <a:off x="10854842" y="4782312"/>
            <a:ext cx="66659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+900 €</a:t>
            </a:r>
            <a:endParaRPr lang="en-US" sz="1150" dirty="0">
              <a:solidFill>
                <a:srgbClr val="1E8E6A"/>
              </a:solidFill>
            </a:endParaRPr>
          </a:p>
        </p:txBody>
      </p:sp>
      <p:sp>
        <p:nvSpPr>
          <p:cNvPr id="123" name="s4_sc4"/>
          <p:cNvSpPr/>
          <p:nvPr/>
        </p:nvSpPr>
        <p:spPr>
          <a:xfrm>
            <a:off x="10854842" y="5166360"/>
            <a:ext cx="66659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A9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10,900 €</a:t>
            </a:r>
            <a:endParaRPr lang="en-US" sz="850" dirty="0"/>
          </a:p>
        </p:txBody>
      </p:sp>
      <p:sp>
        <p:nvSpPr>
          <p:cNvPr id="124" name="Shape 117"/>
          <p:cNvSpPr/>
          <p:nvPr/>
        </p:nvSpPr>
        <p:spPr>
          <a:xfrm>
            <a:off x="3520440" y="3264408"/>
            <a:ext cx="8183880" cy="502920"/>
          </a:xfrm>
          <a:prstGeom prst="roundRect">
            <a:avLst>
              <a:gd name="adj" fmla="val 10909"/>
            </a:avLst>
          </a:prstGeom>
          <a:solidFill>
            <a:srgbClr val="EDEFF2"/>
          </a:solidFill>
          <a:ln w="12700">
            <a:solidFill>
              <a:srgbClr val="E2E5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Text 118"/>
          <p:cNvSpPr/>
          <p:nvPr/>
        </p:nvSpPr>
        <p:spPr>
          <a:xfrm>
            <a:off x="3685032" y="3264408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SZENARIO</a:t>
            </a:r>
            <a:endParaRPr lang="en-US" sz="1100" dirty="0"/>
          </a:p>
        </p:txBody>
      </p:sp>
      <p:sp>
        <p:nvSpPr>
          <p:cNvPr id="126" name="s4_sc0"/>
          <p:cNvSpPr/>
          <p:nvPr/>
        </p:nvSpPr>
        <p:spPr>
          <a:xfrm>
            <a:off x="4892040" y="3355848"/>
            <a:ext cx="1232611" cy="320040"/>
          </a:xfrm>
          <a:prstGeom prst="roundRect">
            <a:avLst>
              <a:gd name="adj" fmla="val 14286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7" name="s4_sc0"/>
          <p:cNvSpPr/>
          <p:nvPr/>
        </p:nvSpPr>
        <p:spPr>
          <a:xfrm>
            <a:off x="4892040" y="3337560"/>
            <a:ext cx="1232611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−10 €</a:t>
            </a:r>
            <a:endParaRPr lang="en-US" sz="1100" dirty="0"/>
          </a:p>
          <a:p>
            <a:pPr marL="0" indent="0" algn="ctr">
              <a:lnSpc>
                <a:spcPts val="1100"/>
              </a:lnSpc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90 €</a:t>
            </a:r>
            <a:endParaRPr lang="en-US" sz="1100" dirty="0"/>
          </a:p>
        </p:txBody>
      </p:sp>
      <p:sp>
        <p:nvSpPr>
          <p:cNvPr id="128" name="s4_sc1"/>
          <p:cNvSpPr/>
          <p:nvPr/>
        </p:nvSpPr>
        <p:spPr>
          <a:xfrm>
            <a:off x="6252667" y="3355848"/>
            <a:ext cx="1232611" cy="320040"/>
          </a:xfrm>
          <a:prstGeom prst="roundRect">
            <a:avLst>
              <a:gd name="adj" fmla="val 14286"/>
            </a:avLst>
          </a:prstGeom>
          <a:solidFill>
            <a:srgbClr val="F6E5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9" name="s4_sc1"/>
          <p:cNvSpPr/>
          <p:nvPr/>
        </p:nvSpPr>
        <p:spPr>
          <a:xfrm>
            <a:off x="6252667" y="3337560"/>
            <a:ext cx="1232611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b="1" dirty="0">
                <a:solidFill>
                  <a:srgbClr val="C751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−5 €</a:t>
            </a:r>
            <a:endParaRPr lang="en-US" sz="1100" dirty="0"/>
          </a:p>
          <a:p>
            <a:pPr marL="0" indent="0" algn="ctr">
              <a:lnSpc>
                <a:spcPts val="1100"/>
              </a:lnSpc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95 €</a:t>
            </a:r>
            <a:endParaRPr lang="en-US" sz="1100" dirty="0"/>
          </a:p>
        </p:txBody>
      </p:sp>
      <p:sp>
        <p:nvSpPr>
          <p:cNvPr id="130" name="s4_sc2"/>
          <p:cNvSpPr/>
          <p:nvPr/>
        </p:nvSpPr>
        <p:spPr>
          <a:xfrm>
            <a:off x="7613294" y="3355848"/>
            <a:ext cx="1232611" cy="320040"/>
          </a:xfrm>
          <a:prstGeom prst="roundRect">
            <a:avLst>
              <a:gd name="adj" fmla="val 14286"/>
            </a:avLst>
          </a:prstGeom>
          <a:solidFill>
            <a:srgbClr val="ECEE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1" name="s4_sc2"/>
          <p:cNvSpPr/>
          <p:nvPr/>
        </p:nvSpPr>
        <p:spPr>
          <a:xfrm>
            <a:off x="7613294" y="3337560"/>
            <a:ext cx="1232611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b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±0 €</a:t>
            </a:r>
            <a:endParaRPr lang="en-US" sz="1100" dirty="0"/>
          </a:p>
          <a:p>
            <a:pPr marL="0" indent="0" algn="ctr">
              <a:lnSpc>
                <a:spcPts val="1100"/>
              </a:lnSpc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100 €</a:t>
            </a:r>
            <a:endParaRPr lang="en-US" sz="1100" dirty="0"/>
          </a:p>
        </p:txBody>
      </p:sp>
      <p:sp>
        <p:nvSpPr>
          <p:cNvPr id="132" name="s4_sc3"/>
          <p:cNvSpPr/>
          <p:nvPr/>
        </p:nvSpPr>
        <p:spPr>
          <a:xfrm>
            <a:off x="8973922" y="3355848"/>
            <a:ext cx="1232611" cy="320040"/>
          </a:xfrm>
          <a:prstGeom prst="roundRect">
            <a:avLst>
              <a:gd name="adj" fmla="val 14286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3" name="s4_sc3"/>
          <p:cNvSpPr/>
          <p:nvPr/>
        </p:nvSpPr>
        <p:spPr>
          <a:xfrm>
            <a:off x="8973922" y="3337560"/>
            <a:ext cx="1232611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+5 €</a:t>
            </a:r>
            <a:endParaRPr lang="en-US" sz="1100" dirty="0"/>
          </a:p>
          <a:p>
            <a:pPr marL="0" indent="0" algn="ctr">
              <a:lnSpc>
                <a:spcPts val="1100"/>
              </a:lnSpc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105 €</a:t>
            </a:r>
            <a:endParaRPr lang="en-US" sz="1100" dirty="0"/>
          </a:p>
        </p:txBody>
      </p:sp>
      <p:sp>
        <p:nvSpPr>
          <p:cNvPr id="134" name="s4_sc4"/>
          <p:cNvSpPr/>
          <p:nvPr/>
        </p:nvSpPr>
        <p:spPr>
          <a:xfrm>
            <a:off x="10334549" y="3355848"/>
            <a:ext cx="1232611" cy="320040"/>
          </a:xfrm>
          <a:prstGeom prst="roundRect">
            <a:avLst>
              <a:gd name="adj" fmla="val 14286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5" name="s4_sc4"/>
          <p:cNvSpPr/>
          <p:nvPr/>
        </p:nvSpPr>
        <p:spPr>
          <a:xfrm>
            <a:off x="10334549" y="3337560"/>
            <a:ext cx="1232611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b="1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+10 €</a:t>
            </a:r>
            <a:endParaRPr lang="en-US" sz="1100" dirty="0"/>
          </a:p>
          <a:p>
            <a:pPr marL="0" indent="0" algn="ctr">
              <a:lnSpc>
                <a:spcPts val="1100"/>
              </a:lnSpc>
              <a:buNone/>
            </a:pPr>
            <a:r>
              <a:rPr lang="en-US" sz="9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110 €</a:t>
            </a:r>
            <a:endParaRPr lang="en-US" sz="1100" dirty="0"/>
          </a:p>
        </p:txBody>
      </p:sp>
      <p:sp>
        <p:nvSpPr>
          <p:cNvPr id="136" name="Shape 129"/>
          <p:cNvSpPr/>
          <p:nvPr/>
        </p:nvSpPr>
        <p:spPr>
          <a:xfrm>
            <a:off x="457200" y="5806440"/>
            <a:ext cx="11247120" cy="713232"/>
          </a:xfrm>
          <a:prstGeom prst="roundRect">
            <a:avLst>
              <a:gd name="adj" fmla="val 8974"/>
            </a:avLst>
          </a:prstGeom>
          <a:solidFill>
            <a:srgbClr val="FBF6EC"/>
          </a:solidFill>
          <a:ln w="15875">
            <a:solidFill>
              <a:srgbClr val="C19A4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656" y="6025896"/>
            <a:ext cx="274320" cy="274320"/>
          </a:xfrm>
          <a:prstGeom prst="rect">
            <a:avLst/>
          </a:prstGeom>
        </p:spPr>
      </p:pic>
      <p:sp>
        <p:nvSpPr>
          <p:cNvPr id="138" name="Text 130"/>
          <p:cNvSpPr/>
          <p:nvPr/>
        </p:nvSpPr>
        <p:spPr>
          <a:xfrm>
            <a:off x="1097280" y="5806440"/>
            <a:ext cx="10469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1367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Risiko-Fazit:  </a:t>
            </a:r>
            <a:r>
              <a:rPr lang="en-US" sz="1200" dirty="0">
                <a:solidFill>
                  <a:srgbClr val="4A56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 größer der Ausschlag, desto mehr glänzen Long-Optionen (+400 € bei ±10 €). Die verkauften Optionen kassieren verlässlich die Prämie – ihre Stärke bleibt der ruhige Markt, bei starken Bewegungen bremsen Deckel bzw. Kaufpflicht.</a:t>
            </a:r>
            <a:endParaRPr lang="en-US" sz="1200" dirty="0"/>
          </a:p>
        </p:txBody>
      </p:sp>
      <p:sp>
        <p:nvSpPr>
          <p:cNvPr id="400" name="StockBadge"/>
          <p:cNvSpPr/>
          <p:nvPr/>
        </p:nvSpPr>
        <p:spPr>
          <a:xfrm>
            <a:off x="2786120" y="1631328"/>
            <a:ext cx="300000" cy="300000"/>
          </a:xfrm>
          <a:prstGeom prst="ellipse">
            <a:avLst/>
          </a:prstGeom>
          <a:solidFill>
            <a:srgbClr val="1E8E6A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01" name="StockTrend"/>
          <p:cNvSpPr/>
          <p:nvPr/>
        </p:nvSpPr>
        <p:spPr>
          <a:xfrm>
            <a:off x="2846120" y="1691328"/>
            <a:ext cx="180000" cy="180000"/>
          </a:xfrm>
          <a:custGeom>
            <a:avLst/>
            <a:gdLst/>
            <a:ahLst/>
            <a:cxnLst/>
            <a:rect l="0" t="0" r="100000" b="100000"/>
            <a:pathLst>
              <a:path w="100000" h="100000">
                <a:moveTo>
                  <a:pt x="8000" y="76000"/>
                </a:moveTo>
                <a:lnTo>
                  <a:pt x="38000" y="46000"/>
                </a:lnTo>
                <a:lnTo>
                  <a:pt x="58000" y="60000"/>
                </a:lnTo>
                <a:lnTo>
                  <a:pt x="92000" y="16000"/>
                </a:lnTo>
              </a:path>
            </a:pathLst>
          </a:custGeom>
          <a:noFill/>
          <a:ln w="19050" cap="rnd">
            <a:solidFill>
              <a:srgbClr val="FFFFFF"/>
            </a:solidFill>
            <a:round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48" name="Rechteck: abgerundete Ecken 147">
            <a:extLst>
              <a:ext uri="{FF2B5EF4-FFF2-40B4-BE49-F238E27FC236}">
                <a16:creationId xmlns:a16="http://schemas.microsoft.com/office/drawing/2014/main" id="{139B3F87-2078-3E17-F910-99BF93E11F98}"/>
              </a:ext>
            </a:extLst>
          </p:cNvPr>
          <p:cNvSpPr/>
          <p:nvPr/>
        </p:nvSpPr>
        <p:spPr>
          <a:xfrm>
            <a:off x="7319772" y="4059695"/>
            <a:ext cx="594360" cy="676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hteck: abgerundete Ecken 148">
            <a:extLst>
              <a:ext uri="{FF2B5EF4-FFF2-40B4-BE49-F238E27FC236}">
                <a16:creationId xmlns:a16="http://schemas.microsoft.com/office/drawing/2014/main" id="{BCAFF718-07CD-4294-9114-FC0F34EA36F0}"/>
              </a:ext>
            </a:extLst>
          </p:cNvPr>
          <p:cNvSpPr/>
          <p:nvPr/>
        </p:nvSpPr>
        <p:spPr>
          <a:xfrm>
            <a:off x="7319772" y="4773168"/>
            <a:ext cx="594360" cy="6766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StockTrend"/>
          <p:cNvSpPr/>
          <p:nvPr/>
        </p:nvSpPr>
        <p:spPr>
          <a:xfrm>
            <a:off x="7075220" y="1691328"/>
            <a:ext cx="180000" cy="180000"/>
          </a:xfrm>
          <a:custGeom>
            <a:avLst/>
            <a:gdLst/>
            <a:ahLst/>
            <a:cxnLst/>
            <a:rect l="0" t="0" r="100000" b="100000"/>
            <a:pathLst>
              <a:path w="100000" h="100000">
                <a:moveTo>
                  <a:pt x="8000" y="76000"/>
                </a:moveTo>
                <a:lnTo>
                  <a:pt x="38000" y="46000"/>
                </a:lnTo>
                <a:lnTo>
                  <a:pt x="58000" y="60000"/>
                </a:lnTo>
                <a:lnTo>
                  <a:pt x="92000" y="16000"/>
                </a:lnTo>
              </a:path>
            </a:pathLst>
          </a:custGeom>
          <a:noFill/>
          <a:ln w="19050" cap="rnd">
            <a:solidFill>
              <a:srgbClr val="FFFFFF"/>
            </a:solidFill>
            <a:round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04" name="StockBadge"/>
          <p:cNvSpPr/>
          <p:nvPr/>
        </p:nvSpPr>
        <p:spPr>
          <a:xfrm>
            <a:off x="11244320" y="4008768"/>
            <a:ext cx="300000" cy="300000"/>
          </a:xfrm>
          <a:prstGeom prst="ellipse">
            <a:avLst/>
          </a:prstGeom>
          <a:solidFill>
            <a:srgbClr val="1E8E6A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405" name="StockTrend"/>
          <p:cNvSpPr/>
          <p:nvPr/>
        </p:nvSpPr>
        <p:spPr>
          <a:xfrm>
            <a:off x="11304320" y="4068768"/>
            <a:ext cx="180000" cy="180000"/>
          </a:xfrm>
          <a:custGeom>
            <a:avLst/>
            <a:gdLst/>
            <a:ahLst/>
            <a:cxnLst/>
            <a:rect l="0" t="0" r="100000" b="100000"/>
            <a:pathLst>
              <a:path w="100000" h="100000">
                <a:moveTo>
                  <a:pt x="8000" y="76000"/>
                </a:moveTo>
                <a:lnTo>
                  <a:pt x="38000" y="46000"/>
                </a:lnTo>
                <a:lnTo>
                  <a:pt x="58000" y="60000"/>
                </a:lnTo>
                <a:lnTo>
                  <a:pt x="92000" y="16000"/>
                </a:lnTo>
              </a:path>
            </a:pathLst>
          </a:custGeom>
          <a:noFill/>
          <a:ln w="19050" cap="rnd">
            <a:solidFill>
              <a:srgbClr val="FFFFFF"/>
            </a:solidFill>
            <a:round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06" name="CashBadge"/>
          <p:cNvSpPr/>
          <p:nvPr/>
        </p:nvSpPr>
        <p:spPr>
          <a:xfrm>
            <a:off x="11244320" y="1631328"/>
            <a:ext cx="300000" cy="30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5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408" name="CashBadge"/>
          <p:cNvSpPr/>
          <p:nvPr/>
        </p:nvSpPr>
        <p:spPr>
          <a:xfrm>
            <a:off x="7015220" y="4008768"/>
            <a:ext cx="300000" cy="30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5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600" name="ExLabel"/>
          <p:cNvSpPr/>
          <p:nvPr/>
        </p:nvSpPr>
        <p:spPr>
          <a:xfrm>
            <a:off x="7317500" y="1745000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 dirty="0">
                <a:solidFill>
                  <a:srgbClr val="5C6672"/>
                </a:solidFill>
                <a:latin typeface="Calibri" pitchFamily="34" charset="0"/>
                <a:cs typeface="Calibri" pitchFamily="34" charset="0"/>
              </a:rPr>
              <a:t>Option</a:t>
            </a:r>
          </a:p>
        </p:txBody>
      </p:sp>
      <p:cxnSp>
        <p:nvCxnSpPr>
          <p:cNvPr id="601" name="ExArrow"/>
          <p:cNvCxnSpPr/>
          <p:nvPr/>
        </p:nvCxnSpPr>
        <p:spPr>
          <a:xfrm>
            <a:off x="7353750" y="2120000"/>
            <a:ext cx="555000" cy="0"/>
          </a:xfrm>
          <a:prstGeom prst="straightConnector1">
            <a:avLst/>
          </a:prstGeom>
          <a:ln w="22225" cap="rnd">
            <a:solidFill>
              <a:srgbClr val="5C6672"/>
            </a:solidFill>
            <a:tailEnd type="triangle" w="med" len="med"/>
          </a:ln>
        </p:spPr>
      </p:cxnSp>
      <p:sp>
        <p:nvSpPr>
          <p:cNvPr id="602" name="ExDoc"/>
          <p:cNvSpPr/>
          <p:nvPr/>
        </p:nvSpPr>
        <p:spPr>
          <a:xfrm>
            <a:off x="7472500" y="1955000"/>
            <a:ext cx="290000" cy="330000"/>
          </a:xfrm>
          <a:prstGeom prst="foldedCorner">
            <a:avLst>
              <a:gd name="adj" fmla="val 22000"/>
            </a:avLst>
          </a:prstGeom>
          <a:solidFill>
            <a:srgbClr val="FFFFFF"/>
          </a:solidFill>
          <a:ln w="15875">
            <a:solidFill>
              <a:srgbClr val="5C6672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>
                <a:solidFill>
                  <a:srgbClr val="151B26"/>
                </a:solidFill>
                <a:latin typeface="Calibri" pitchFamily="34" charset="0"/>
                <a:cs typeface="Calibri" pitchFamily="34" charset="0"/>
              </a:rPr>
              <a:t>§</a:t>
            </a:r>
          </a:p>
        </p:txBody>
      </p:sp>
      <p:cxnSp>
        <p:nvCxnSpPr>
          <p:cNvPr id="603" name="ExArrow"/>
          <p:cNvCxnSpPr/>
          <p:nvPr/>
        </p:nvCxnSpPr>
        <p:spPr>
          <a:xfrm>
            <a:off x="7340000" y="2562500"/>
            <a:ext cx="555000" cy="0"/>
          </a:xfrm>
          <a:prstGeom prst="straightConnector1">
            <a:avLst/>
          </a:prstGeom>
          <a:ln w="22225" cap="rnd">
            <a:solidFill>
              <a:srgbClr val="C19A4B"/>
            </a:solidFill>
            <a:headEnd type="triangle" w="med" len="med"/>
          </a:ln>
        </p:spPr>
      </p:cxnSp>
      <p:sp>
        <p:nvSpPr>
          <p:cNvPr id="604" name="ExEur"/>
          <p:cNvSpPr/>
          <p:nvPr/>
        </p:nvSpPr>
        <p:spPr>
          <a:xfrm>
            <a:off x="7472500" y="2417500"/>
            <a:ext cx="290000" cy="29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605" name="ExLabel"/>
          <p:cNvSpPr/>
          <p:nvPr/>
        </p:nvSpPr>
        <p:spPr>
          <a:xfrm>
            <a:off x="7317500" y="2787500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>
                <a:solidFill>
                  <a:srgbClr val="C19A4B"/>
                </a:solidFill>
                <a:latin typeface="Calibri" pitchFamily="34" charset="0"/>
                <a:cs typeface="Calibri" pitchFamily="34" charset="0"/>
              </a:rPr>
              <a:t>Prämie</a:t>
            </a:r>
          </a:p>
        </p:txBody>
      </p:sp>
      <p:sp>
        <p:nvSpPr>
          <p:cNvPr id="620" name="ExLabel"/>
          <p:cNvSpPr/>
          <p:nvPr/>
        </p:nvSpPr>
        <p:spPr>
          <a:xfrm>
            <a:off x="7317500" y="4122440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>
                <a:solidFill>
                  <a:srgbClr val="5C6672"/>
                </a:solidFill>
                <a:latin typeface="Calibri" pitchFamily="34" charset="0"/>
                <a:cs typeface="Calibri" pitchFamily="34" charset="0"/>
              </a:rPr>
              <a:t>Option</a:t>
            </a:r>
          </a:p>
        </p:txBody>
      </p:sp>
      <p:cxnSp>
        <p:nvCxnSpPr>
          <p:cNvPr id="621" name="ExArrow"/>
          <p:cNvCxnSpPr/>
          <p:nvPr/>
        </p:nvCxnSpPr>
        <p:spPr>
          <a:xfrm>
            <a:off x="7346875" y="4497440"/>
            <a:ext cx="555000" cy="0"/>
          </a:xfrm>
          <a:prstGeom prst="straightConnector1">
            <a:avLst/>
          </a:prstGeom>
          <a:ln w="22225" cap="rnd">
            <a:solidFill>
              <a:srgbClr val="5C6672"/>
            </a:solidFill>
            <a:tailEnd type="triangle" w="med" len="med"/>
          </a:ln>
        </p:spPr>
      </p:cxnSp>
      <p:sp>
        <p:nvSpPr>
          <p:cNvPr id="622" name="ExDoc"/>
          <p:cNvSpPr/>
          <p:nvPr/>
        </p:nvSpPr>
        <p:spPr>
          <a:xfrm>
            <a:off x="7472500" y="4332440"/>
            <a:ext cx="290000" cy="330000"/>
          </a:xfrm>
          <a:prstGeom prst="foldedCorner">
            <a:avLst>
              <a:gd name="adj" fmla="val 22000"/>
            </a:avLst>
          </a:prstGeom>
          <a:solidFill>
            <a:srgbClr val="FFFFFF"/>
          </a:solidFill>
          <a:ln w="15875">
            <a:solidFill>
              <a:srgbClr val="5C6672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>
                <a:solidFill>
                  <a:srgbClr val="151B26"/>
                </a:solidFill>
                <a:latin typeface="Calibri" pitchFamily="34" charset="0"/>
                <a:cs typeface="Calibri" pitchFamily="34" charset="0"/>
              </a:rPr>
              <a:t>§</a:t>
            </a:r>
          </a:p>
        </p:txBody>
      </p:sp>
      <p:cxnSp>
        <p:nvCxnSpPr>
          <p:cNvPr id="623" name="ExArrow"/>
          <p:cNvCxnSpPr/>
          <p:nvPr/>
        </p:nvCxnSpPr>
        <p:spPr>
          <a:xfrm>
            <a:off x="7326250" y="4974315"/>
            <a:ext cx="555000" cy="0"/>
          </a:xfrm>
          <a:prstGeom prst="straightConnector1">
            <a:avLst/>
          </a:prstGeom>
          <a:ln w="22225" cap="rnd">
            <a:solidFill>
              <a:srgbClr val="C19A4B"/>
            </a:solidFill>
            <a:headEnd type="triangle" w="med" len="med"/>
          </a:ln>
        </p:spPr>
      </p:cxnSp>
      <p:sp>
        <p:nvSpPr>
          <p:cNvPr id="624" name="ExEur"/>
          <p:cNvSpPr/>
          <p:nvPr/>
        </p:nvSpPr>
        <p:spPr>
          <a:xfrm>
            <a:off x="7472500" y="4829315"/>
            <a:ext cx="290000" cy="290000"/>
          </a:xfrm>
          <a:prstGeom prst="ellipse">
            <a:avLst/>
          </a:prstGeom>
          <a:solidFill>
            <a:srgbClr val="C19A4B"/>
          </a:solidFill>
          <a:ln w="19050">
            <a:solidFill>
              <a:srgbClr val="FFFFFF"/>
            </a:solidFill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1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€</a:t>
            </a:r>
          </a:p>
        </p:txBody>
      </p:sp>
      <p:sp>
        <p:nvSpPr>
          <p:cNvPr id="625" name="ExLabel"/>
          <p:cNvSpPr/>
          <p:nvPr/>
        </p:nvSpPr>
        <p:spPr>
          <a:xfrm>
            <a:off x="7317500" y="5199315"/>
            <a:ext cx="600000" cy="16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de-DE" sz="750" b="1">
                <a:solidFill>
                  <a:srgbClr val="C19A4B"/>
                </a:solidFill>
                <a:latin typeface="Calibri" pitchFamily="34" charset="0"/>
                <a:cs typeface="Calibri" pitchFamily="34" charset="0"/>
              </a:rPr>
              <a:t>Prämie</a:t>
            </a:r>
          </a:p>
        </p:txBody>
      </p: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B8E5880D-5DED-0FA5-7D47-7E01233AAFBC}"/>
              </a:ext>
            </a:extLst>
          </p:cNvPr>
          <p:cNvGrpSpPr/>
          <p:nvPr/>
        </p:nvGrpSpPr>
        <p:grpSpPr>
          <a:xfrm>
            <a:off x="3553320" y="4952352"/>
            <a:ext cx="300000" cy="300000"/>
            <a:chOff x="3553320" y="4952352"/>
            <a:chExt cx="300000" cy="300000"/>
          </a:xfrm>
        </p:grpSpPr>
        <p:sp>
          <p:nvSpPr>
            <p:cNvPr id="140" name="StockBadge">
              <a:extLst>
                <a:ext uri="{FF2B5EF4-FFF2-40B4-BE49-F238E27FC236}">
                  <a16:creationId xmlns:a16="http://schemas.microsoft.com/office/drawing/2014/main" id="{E22E1EC2-63DA-83A6-8516-344D9FF6D881}"/>
                </a:ext>
              </a:extLst>
            </p:cNvPr>
            <p:cNvSpPr/>
            <p:nvPr/>
          </p:nvSpPr>
          <p:spPr>
            <a:xfrm>
              <a:off x="3553320" y="4952352"/>
              <a:ext cx="300000" cy="300000"/>
            </a:xfrm>
            <a:prstGeom prst="ellipse">
              <a:avLst/>
            </a:prstGeom>
            <a:solidFill>
              <a:srgbClr val="1E8E6A"/>
            </a:solidFill>
            <a:ln w="19050">
              <a:solidFill>
                <a:srgbClr val="FFFFFF"/>
              </a:solidFill>
            </a:ln>
          </p:spPr>
          <p:txBody>
            <a:bodyPr/>
            <a:lstStyle/>
            <a:p>
              <a:endParaRPr dirty="0"/>
            </a:p>
          </p:txBody>
        </p:sp>
        <p:sp>
          <p:nvSpPr>
            <p:cNvPr id="141" name="StockTrend">
              <a:extLst>
                <a:ext uri="{FF2B5EF4-FFF2-40B4-BE49-F238E27FC236}">
                  <a16:creationId xmlns:a16="http://schemas.microsoft.com/office/drawing/2014/main" id="{0BF87EC6-F055-F3E5-F848-EFD555669E37}"/>
                </a:ext>
              </a:extLst>
            </p:cNvPr>
            <p:cNvSpPr/>
            <p:nvPr/>
          </p:nvSpPr>
          <p:spPr>
            <a:xfrm>
              <a:off x="3613320" y="5012352"/>
              <a:ext cx="180000" cy="180000"/>
            </a:xfrm>
            <a:custGeom>
              <a:avLst/>
              <a:gdLst/>
              <a:ahLst/>
              <a:cxnLst/>
              <a:rect l="0" t="0" r="100000" b="100000"/>
              <a:pathLst>
                <a:path w="100000" h="100000">
                  <a:moveTo>
                    <a:pt x="8000" y="76000"/>
                  </a:moveTo>
                  <a:lnTo>
                    <a:pt x="38000" y="46000"/>
                  </a:lnTo>
                  <a:lnTo>
                    <a:pt x="58000" y="60000"/>
                  </a:lnTo>
                  <a:lnTo>
                    <a:pt x="92000" y="1600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F8EFED62-6422-5D67-70F4-250B18912C52}"/>
              </a:ext>
            </a:extLst>
          </p:cNvPr>
          <p:cNvGrpSpPr/>
          <p:nvPr/>
        </p:nvGrpSpPr>
        <p:grpSpPr>
          <a:xfrm>
            <a:off x="6809041" y="2946120"/>
            <a:ext cx="300000" cy="300000"/>
            <a:chOff x="7129500" y="2594952"/>
            <a:chExt cx="300000" cy="300000"/>
          </a:xfrm>
        </p:grpSpPr>
        <p:sp>
          <p:nvSpPr>
            <p:cNvPr id="142" name="StockBadge">
              <a:extLst>
                <a:ext uri="{FF2B5EF4-FFF2-40B4-BE49-F238E27FC236}">
                  <a16:creationId xmlns:a16="http://schemas.microsoft.com/office/drawing/2014/main" id="{1E15C0A1-E39A-3A36-3205-83160ABE47E6}"/>
                </a:ext>
              </a:extLst>
            </p:cNvPr>
            <p:cNvSpPr/>
            <p:nvPr/>
          </p:nvSpPr>
          <p:spPr>
            <a:xfrm>
              <a:off x="7129500" y="2594952"/>
              <a:ext cx="300000" cy="300000"/>
            </a:xfrm>
            <a:prstGeom prst="ellipse">
              <a:avLst/>
            </a:prstGeom>
            <a:solidFill>
              <a:srgbClr val="1E8E6A"/>
            </a:solidFill>
            <a:ln w="19050">
              <a:solidFill>
                <a:srgbClr val="FFFFFF"/>
              </a:solidFill>
            </a:ln>
          </p:spPr>
          <p:txBody>
            <a:bodyPr/>
            <a:lstStyle/>
            <a:p>
              <a:endParaRPr dirty="0"/>
            </a:p>
          </p:txBody>
        </p:sp>
        <p:sp>
          <p:nvSpPr>
            <p:cNvPr id="143" name="StockTrend">
              <a:extLst>
                <a:ext uri="{FF2B5EF4-FFF2-40B4-BE49-F238E27FC236}">
                  <a16:creationId xmlns:a16="http://schemas.microsoft.com/office/drawing/2014/main" id="{28A8B48C-AFD8-2143-CFB0-4D4B31DCB72A}"/>
                </a:ext>
              </a:extLst>
            </p:cNvPr>
            <p:cNvSpPr/>
            <p:nvPr/>
          </p:nvSpPr>
          <p:spPr>
            <a:xfrm>
              <a:off x="7189500" y="2654952"/>
              <a:ext cx="180000" cy="180000"/>
            </a:xfrm>
            <a:custGeom>
              <a:avLst/>
              <a:gdLst/>
              <a:ahLst/>
              <a:cxnLst/>
              <a:rect l="0" t="0" r="100000" b="100000"/>
              <a:pathLst>
                <a:path w="100000" h="100000">
                  <a:moveTo>
                    <a:pt x="8000" y="76000"/>
                  </a:moveTo>
                  <a:lnTo>
                    <a:pt x="38000" y="46000"/>
                  </a:lnTo>
                  <a:lnTo>
                    <a:pt x="58000" y="60000"/>
                  </a:lnTo>
                  <a:lnTo>
                    <a:pt x="92000" y="1600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1FF4E2B4-1747-975D-BBC6-723875C2C666}"/>
                </a:ext>
              </a:extLst>
            </p:cNvPr>
            <p:cNvCxnSpPr>
              <a:cxnSpLocks/>
            </p:cNvCxnSpPr>
            <p:nvPr/>
          </p:nvCxnSpPr>
          <p:spPr>
            <a:xfrm>
              <a:off x="7162367" y="2664467"/>
              <a:ext cx="221776" cy="2224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STRATEGIE IM DETAIL · 1 / 4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02920" y="658368"/>
            <a:ext cx="8412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 Call (Covered Call) — Miete für deine Aktien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1261872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vermietest deine Aktien und kassierst dafür sofort eine Prämie.</a:t>
            </a:r>
            <a:endParaRPr lang="en-US" sz="1450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115E5DF-9380-C351-C4E2-EDB52470428F}"/>
              </a:ext>
            </a:extLst>
          </p:cNvPr>
          <p:cNvGrpSpPr/>
          <p:nvPr/>
        </p:nvGrpSpPr>
        <p:grpSpPr>
          <a:xfrm>
            <a:off x="502920" y="1828800"/>
            <a:ext cx="5486400" cy="566928"/>
            <a:chOff x="502920" y="1828800"/>
            <a:chExt cx="5486400" cy="566928"/>
          </a:xfrm>
        </p:grpSpPr>
        <p:sp>
          <p:nvSpPr>
            <p:cNvPr id="5" name="Shape 3"/>
            <p:cNvSpPr/>
            <p:nvPr/>
          </p:nvSpPr>
          <p:spPr>
            <a:xfrm>
              <a:off x="502920" y="1874520"/>
              <a:ext cx="457200" cy="457200"/>
            </a:xfrm>
            <a:prstGeom prst="ellipse">
              <a:avLst/>
            </a:prstGeom>
            <a:solidFill>
              <a:srgbClr val="1E8E6A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/>
            <p:cNvSpPr/>
            <p:nvPr/>
          </p:nvSpPr>
          <p:spPr>
            <a:xfrm>
              <a:off x="502920" y="1874520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1</a:t>
              </a:r>
              <a:endParaRPr lang="en-US" sz="18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1161288" y="1828800"/>
              <a:ext cx="4828032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40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Du besitzt bereits 100 Aktien im Wert von 10.000 €.</a:t>
              </a:r>
              <a:endParaRPr lang="en-US" sz="1400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AF6A093-801D-225D-619B-F871514148E8}"/>
              </a:ext>
            </a:extLst>
          </p:cNvPr>
          <p:cNvGrpSpPr/>
          <p:nvPr/>
        </p:nvGrpSpPr>
        <p:grpSpPr>
          <a:xfrm>
            <a:off x="502920" y="2560320"/>
            <a:ext cx="5486400" cy="566928"/>
            <a:chOff x="502920" y="2560320"/>
            <a:chExt cx="5486400" cy="566928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39DA93D4-AD7D-5215-308D-6EC4B1F77DCA}"/>
                </a:ext>
              </a:extLst>
            </p:cNvPr>
            <p:cNvGrpSpPr/>
            <p:nvPr/>
          </p:nvGrpSpPr>
          <p:grpSpPr>
            <a:xfrm>
              <a:off x="502920" y="2606040"/>
              <a:ext cx="457200" cy="457200"/>
              <a:chOff x="502920" y="2606040"/>
              <a:chExt cx="457200" cy="457200"/>
            </a:xfrm>
          </p:grpSpPr>
          <p:sp>
            <p:nvSpPr>
              <p:cNvPr id="8" name="Shape 6"/>
              <p:cNvSpPr/>
              <p:nvPr/>
            </p:nvSpPr>
            <p:spPr>
              <a:xfrm>
                <a:off x="502920" y="2606040"/>
                <a:ext cx="457200" cy="457200"/>
              </a:xfrm>
              <a:prstGeom prst="ellipse">
                <a:avLst/>
              </a:prstGeom>
              <a:solidFill>
                <a:srgbClr val="1E8E6A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7"/>
              <p:cNvSpPr/>
              <p:nvPr/>
            </p:nvSpPr>
            <p:spPr>
              <a:xfrm>
                <a:off x="502920" y="2606040"/>
                <a:ext cx="45720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2</a:t>
                </a:r>
                <a:endParaRPr lang="en-US" sz="1800" dirty="0"/>
              </a:p>
            </p:txBody>
          </p:sp>
        </p:grpSp>
        <p:sp>
          <p:nvSpPr>
            <p:cNvPr id="10" name="Text 8"/>
            <p:cNvSpPr/>
            <p:nvPr/>
          </p:nvSpPr>
          <p:spPr>
            <a:xfrm>
              <a:off x="1161288" y="2560320"/>
              <a:ext cx="4828032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40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Du verkaufst einen Call mit Strike 105 € und erhältst sofort 100 € Prämie.</a:t>
              </a:r>
              <a:endParaRPr lang="en-US" sz="1400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EF03ECE-AEFF-9654-31D4-5B42D28484A4}"/>
              </a:ext>
            </a:extLst>
          </p:cNvPr>
          <p:cNvGrpSpPr/>
          <p:nvPr/>
        </p:nvGrpSpPr>
        <p:grpSpPr>
          <a:xfrm>
            <a:off x="502920" y="3291840"/>
            <a:ext cx="5486400" cy="566928"/>
            <a:chOff x="502920" y="3291840"/>
            <a:chExt cx="5486400" cy="566928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9EE0195E-EA36-30FC-0197-9F5277BC4464}"/>
                </a:ext>
              </a:extLst>
            </p:cNvPr>
            <p:cNvGrpSpPr/>
            <p:nvPr/>
          </p:nvGrpSpPr>
          <p:grpSpPr>
            <a:xfrm>
              <a:off x="502920" y="3337560"/>
              <a:ext cx="457200" cy="457200"/>
              <a:chOff x="502920" y="3337560"/>
              <a:chExt cx="457200" cy="457200"/>
            </a:xfrm>
          </p:grpSpPr>
          <p:sp>
            <p:nvSpPr>
              <p:cNvPr id="11" name="Shape 9"/>
              <p:cNvSpPr/>
              <p:nvPr/>
            </p:nvSpPr>
            <p:spPr>
              <a:xfrm>
                <a:off x="502920" y="3337560"/>
                <a:ext cx="457200" cy="457200"/>
              </a:xfrm>
              <a:prstGeom prst="ellipse">
                <a:avLst/>
              </a:prstGeom>
              <a:solidFill>
                <a:srgbClr val="1E8E6A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10"/>
              <p:cNvSpPr/>
              <p:nvPr/>
            </p:nvSpPr>
            <p:spPr>
              <a:xfrm>
                <a:off x="502920" y="3337560"/>
                <a:ext cx="45720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3</a:t>
                </a:r>
                <a:endParaRPr lang="en-US" sz="1800" dirty="0"/>
              </a:p>
            </p:txBody>
          </p:sp>
        </p:grpSp>
        <p:sp>
          <p:nvSpPr>
            <p:cNvPr id="13" name="Text 11"/>
            <p:cNvSpPr/>
            <p:nvPr/>
          </p:nvSpPr>
          <p:spPr>
            <a:xfrm>
              <a:off x="1161288" y="3291840"/>
              <a:ext cx="4828032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40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Bleibt der Kurs unter 105 €, behältst du Aktien und Prämie.</a:t>
              </a:r>
              <a:endParaRPr lang="en-US" sz="1400" dirty="0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3E4C0D6-FEE3-926C-68F6-0CD168651AA5}"/>
              </a:ext>
            </a:extLst>
          </p:cNvPr>
          <p:cNvGrpSpPr/>
          <p:nvPr/>
        </p:nvGrpSpPr>
        <p:grpSpPr>
          <a:xfrm>
            <a:off x="502920" y="4023360"/>
            <a:ext cx="5486400" cy="566928"/>
            <a:chOff x="502920" y="4023360"/>
            <a:chExt cx="5486400" cy="566928"/>
          </a:xfrm>
        </p:grpSpPr>
        <p:sp>
          <p:nvSpPr>
            <p:cNvPr id="14" name="Shape 12"/>
            <p:cNvSpPr/>
            <p:nvPr/>
          </p:nvSpPr>
          <p:spPr>
            <a:xfrm>
              <a:off x="502920" y="4069080"/>
              <a:ext cx="457200" cy="457200"/>
            </a:xfrm>
            <a:prstGeom prst="ellipse">
              <a:avLst/>
            </a:prstGeom>
            <a:solidFill>
              <a:srgbClr val="1E8E6A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13"/>
            <p:cNvSpPr/>
            <p:nvPr/>
          </p:nvSpPr>
          <p:spPr>
            <a:xfrm>
              <a:off x="502920" y="4069080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4</a:t>
              </a:r>
              <a:endParaRPr lang="en-US" sz="180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1161288" y="4023360"/>
              <a:ext cx="4828032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40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Steigt er über 105 €, verkaufst du deine Aktien für 105 € — die Prämie bleibt dir.</a:t>
              </a:r>
              <a:endParaRPr lang="en-US" sz="1400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3DFE2FA-2899-57D5-BCF8-E0A5B7C73D0B}"/>
              </a:ext>
            </a:extLst>
          </p:cNvPr>
          <p:cNvGrpSpPr/>
          <p:nvPr/>
        </p:nvGrpSpPr>
        <p:grpSpPr>
          <a:xfrm>
            <a:off x="502920" y="4892040"/>
            <a:ext cx="2651760" cy="841248"/>
            <a:chOff x="502920" y="4892040"/>
            <a:chExt cx="2651760" cy="841248"/>
          </a:xfrm>
        </p:grpSpPr>
        <p:sp>
          <p:nvSpPr>
            <p:cNvPr id="17" name="Shape 15"/>
            <p:cNvSpPr/>
            <p:nvPr/>
          </p:nvSpPr>
          <p:spPr>
            <a:xfrm>
              <a:off x="502920" y="4892040"/>
              <a:ext cx="2651760" cy="822960"/>
            </a:xfrm>
            <a:prstGeom prst="roundRect">
              <a:avLst>
                <a:gd name="adj" fmla="val 6667"/>
              </a:avLst>
            </a:prstGeom>
            <a:solidFill>
              <a:srgbClr val="E2F0EA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224" y="5020056"/>
              <a:ext cx="237744" cy="237744"/>
            </a:xfrm>
            <a:prstGeom prst="rect">
              <a:avLst/>
            </a:prstGeom>
          </p:spPr>
        </p:pic>
        <p:sp>
          <p:nvSpPr>
            <p:cNvPr id="19" name="Text 16"/>
            <p:cNvSpPr/>
            <p:nvPr/>
          </p:nvSpPr>
          <p:spPr>
            <a:xfrm>
              <a:off x="960120" y="5001768"/>
              <a:ext cx="219456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kern="0" spc="100" dirty="0">
                  <a:solidFill>
                    <a:srgbClr val="1367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VORTEIL</a:t>
              </a:r>
              <a:endParaRPr lang="en-US" sz="1100" dirty="0"/>
            </a:p>
          </p:txBody>
        </p:sp>
        <p:sp>
          <p:nvSpPr>
            <p:cNvPr id="20" name="Text 17"/>
            <p:cNvSpPr/>
            <p:nvPr/>
          </p:nvSpPr>
          <p:spPr>
            <a:xfrm>
              <a:off x="649224" y="5276088"/>
              <a:ext cx="2468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300"/>
                </a:lnSpc>
                <a:buNone/>
              </a:pPr>
              <a:r>
                <a:rPr lang="en-US" sz="115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Sofortige Prämie als Puffer und Zusatzrendite in Seitwärtsphasen.</a:t>
              </a:r>
              <a:endParaRPr lang="en-US" sz="1150" dirty="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FDDF5AA-C8DD-AE34-9046-3B825E365DB5}"/>
              </a:ext>
            </a:extLst>
          </p:cNvPr>
          <p:cNvGrpSpPr/>
          <p:nvPr/>
        </p:nvGrpSpPr>
        <p:grpSpPr>
          <a:xfrm>
            <a:off x="3337560" y="4892040"/>
            <a:ext cx="2651760" cy="841248"/>
            <a:chOff x="3337560" y="4892040"/>
            <a:chExt cx="2651760" cy="841248"/>
          </a:xfrm>
        </p:grpSpPr>
        <p:sp>
          <p:nvSpPr>
            <p:cNvPr id="21" name="Shape 18"/>
            <p:cNvSpPr/>
            <p:nvPr/>
          </p:nvSpPr>
          <p:spPr>
            <a:xfrm>
              <a:off x="3337560" y="4892040"/>
              <a:ext cx="2651760" cy="822960"/>
            </a:xfrm>
            <a:prstGeom prst="roundRect">
              <a:avLst>
                <a:gd name="adj" fmla="val 6667"/>
              </a:avLst>
            </a:prstGeom>
            <a:solidFill>
              <a:srgbClr val="FBF1E3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3864" y="5020056"/>
              <a:ext cx="237744" cy="237744"/>
            </a:xfrm>
            <a:prstGeom prst="rect">
              <a:avLst/>
            </a:prstGeom>
          </p:spPr>
        </p:pic>
        <p:sp>
          <p:nvSpPr>
            <p:cNvPr id="23" name="Text 19"/>
            <p:cNvSpPr/>
            <p:nvPr/>
          </p:nvSpPr>
          <p:spPr>
            <a:xfrm>
              <a:off x="3794760" y="5001768"/>
              <a:ext cx="219456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kern="0" spc="100" dirty="0">
                  <a:solidFill>
                    <a:srgbClr val="9A6A1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Risiko</a:t>
              </a:r>
              <a:endParaRPr lang="en-US" sz="1100" dirty="0"/>
            </a:p>
          </p:txBody>
        </p:sp>
        <p:sp>
          <p:nvSpPr>
            <p:cNvPr id="24" name="Text 20"/>
            <p:cNvSpPr/>
            <p:nvPr/>
          </p:nvSpPr>
          <p:spPr>
            <a:xfrm>
              <a:off x="3483864" y="5276088"/>
              <a:ext cx="2468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300"/>
                </a:lnSpc>
                <a:buNone/>
              </a:pPr>
              <a:r>
                <a:rPr lang="en-US" sz="115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Gewinn oberhalb von 105 € ist gedeckelt.</a:t>
              </a:r>
              <a:endParaRPr lang="en-US" sz="1150" dirty="0"/>
            </a:p>
          </p:txBody>
        </p:sp>
      </p:grpSp>
      <p:sp>
        <p:nvSpPr>
          <p:cNvPr id="25" name="Shape 21"/>
          <p:cNvSpPr/>
          <p:nvPr/>
        </p:nvSpPr>
        <p:spPr>
          <a:xfrm>
            <a:off x="6355080" y="1417320"/>
            <a:ext cx="534924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6629400" y="1581912"/>
            <a:ext cx="4800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 pur vs. Covered Call</a:t>
            </a:r>
            <a:endParaRPr lang="en-US" sz="1400" dirty="0"/>
          </a:p>
        </p:txBody>
      </p:sp>
      <p:sp>
        <p:nvSpPr>
          <p:cNvPr id="27" name="Text 23"/>
          <p:cNvSpPr/>
          <p:nvPr/>
        </p:nvSpPr>
        <p:spPr>
          <a:xfrm>
            <a:off x="6629400" y="1892808"/>
            <a:ext cx="4800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Gewinn / Verlust (€) am Laufzeitende</a:t>
            </a:r>
            <a:endParaRPr lang="en-US" sz="1100" dirty="0"/>
          </a:p>
        </p:txBody>
      </p:sp>
      <p:graphicFrame>
        <p:nvGraphicFramePr>
          <p:cNvPr id="28" name="Chart 0"/>
          <p:cNvGraphicFramePr/>
          <p:nvPr>
            <p:extLst>
              <p:ext uri="{D42A27DB-BD31-4B8C-83A1-F6EECF244321}">
                <p14:modId xmlns:p14="http://schemas.microsoft.com/office/powerpoint/2010/main" val="2149737606"/>
              </p:ext>
            </p:extLst>
          </p:nvPr>
        </p:nvGraphicFramePr>
        <p:xfrm>
          <a:off x="6492240" y="219456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EE26F69-C2E2-1DFB-1D5D-36A74E5960F7}"/>
              </a:ext>
            </a:extLst>
          </p:cNvPr>
          <p:cNvGrpSpPr/>
          <p:nvPr/>
        </p:nvGrpSpPr>
        <p:grpSpPr>
          <a:xfrm>
            <a:off x="502920" y="5989320"/>
            <a:ext cx="11201400" cy="640080"/>
            <a:chOff x="502920" y="5989320"/>
            <a:chExt cx="11201400" cy="640080"/>
          </a:xfrm>
        </p:grpSpPr>
        <p:sp>
          <p:nvSpPr>
            <p:cNvPr id="29" name="Shape 24"/>
            <p:cNvSpPr/>
            <p:nvPr/>
          </p:nvSpPr>
          <p:spPr>
            <a:xfrm>
              <a:off x="502920" y="5989320"/>
              <a:ext cx="11201400" cy="640080"/>
            </a:xfrm>
            <a:prstGeom prst="roundRect">
              <a:avLst>
                <a:gd name="adj" fmla="val 10000"/>
              </a:avLst>
            </a:prstGeom>
            <a:solidFill>
              <a:srgbClr val="151B26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Image 2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232" y="6163056"/>
              <a:ext cx="292608" cy="292608"/>
            </a:xfrm>
            <a:prstGeom prst="rect">
              <a:avLst/>
            </a:prstGeom>
          </p:spPr>
        </p:pic>
        <p:sp>
          <p:nvSpPr>
            <p:cNvPr id="31" name="Text 25"/>
            <p:cNvSpPr/>
            <p:nvPr/>
          </p:nvSpPr>
          <p:spPr>
            <a:xfrm>
              <a:off x="1143000" y="5989320"/>
              <a:ext cx="1042416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500"/>
                </a:lnSpc>
                <a:buNone/>
              </a:pPr>
              <a:r>
                <a:rPr lang="en-US" sz="130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Bei 105 € ist der Covered Call am besten: voller Kursgewinn bis zum Strike PLUS Prämie. Erst darüber bremst die Deckelung – dafür federt die Prämie jeden Rückgang ab.</a:t>
              </a:r>
              <a:endParaRPr lang="en-US" sz="13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1E8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STRATEGIE IM DETAIL · 2 / 4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02920" y="658368"/>
            <a:ext cx="8412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 Put (Cash-Secured Put) — bezahlt fürs Warten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1261872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wartest auf einen günstigen Einstieg — und wirst dafür bezahlt.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502920" y="1874520"/>
            <a:ext cx="457200" cy="457200"/>
          </a:xfrm>
          <a:prstGeom prst="ellipse">
            <a:avLst/>
          </a:prstGeom>
          <a:solidFill>
            <a:srgbClr val="1E8E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874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161288" y="182880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hältst 10.000 € als Sicherheit bereit (Kaufpflicht: 100 × 95 € = 9.500 €).</a:t>
            </a:r>
            <a:endParaRPr lang="en-US" sz="1400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4F59AE7-4CD4-F3BD-01AB-48013D705A20}"/>
              </a:ext>
            </a:extLst>
          </p:cNvPr>
          <p:cNvGrpSpPr/>
          <p:nvPr/>
        </p:nvGrpSpPr>
        <p:grpSpPr>
          <a:xfrm>
            <a:off x="502920" y="2560320"/>
            <a:ext cx="5486400" cy="566928"/>
            <a:chOff x="502920" y="2560320"/>
            <a:chExt cx="5486400" cy="566928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D4FA2482-95F7-8951-ABB7-B543AB8E2B9D}"/>
                </a:ext>
              </a:extLst>
            </p:cNvPr>
            <p:cNvGrpSpPr/>
            <p:nvPr/>
          </p:nvGrpSpPr>
          <p:grpSpPr>
            <a:xfrm>
              <a:off x="502920" y="2606040"/>
              <a:ext cx="457200" cy="457200"/>
              <a:chOff x="502920" y="2606040"/>
              <a:chExt cx="457200" cy="457200"/>
            </a:xfrm>
          </p:grpSpPr>
          <p:sp>
            <p:nvSpPr>
              <p:cNvPr id="8" name="Shape 6"/>
              <p:cNvSpPr/>
              <p:nvPr/>
            </p:nvSpPr>
            <p:spPr>
              <a:xfrm>
                <a:off x="502920" y="2606040"/>
                <a:ext cx="457200" cy="457200"/>
              </a:xfrm>
              <a:prstGeom prst="ellipse">
                <a:avLst/>
              </a:prstGeom>
              <a:solidFill>
                <a:srgbClr val="1E8E6A"/>
              </a:solidFill>
              <a:ln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 7"/>
              <p:cNvSpPr/>
              <p:nvPr/>
            </p:nvSpPr>
            <p:spPr>
              <a:xfrm>
                <a:off x="502920" y="2606040"/>
                <a:ext cx="45720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2</a:t>
                </a:r>
                <a:endParaRPr lang="en-US" sz="1800" dirty="0"/>
              </a:p>
            </p:txBody>
          </p:sp>
        </p:grpSp>
        <p:sp>
          <p:nvSpPr>
            <p:cNvPr id="10" name="Text 8"/>
            <p:cNvSpPr/>
            <p:nvPr/>
          </p:nvSpPr>
          <p:spPr>
            <a:xfrm>
              <a:off x="1161288" y="2560320"/>
              <a:ext cx="4828032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40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Du verkaufst einen Put mit Strike 95 € und erhältst sofort 100 € Prämie.</a:t>
              </a:r>
              <a:endParaRPr lang="en-US" sz="1400" dirty="0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32EC50D-FA76-7080-B699-99DBBCF7E79C}"/>
              </a:ext>
            </a:extLst>
          </p:cNvPr>
          <p:cNvGrpSpPr/>
          <p:nvPr/>
        </p:nvGrpSpPr>
        <p:grpSpPr>
          <a:xfrm>
            <a:off x="502920" y="3291840"/>
            <a:ext cx="5486400" cy="566928"/>
            <a:chOff x="502920" y="3291840"/>
            <a:chExt cx="5486400" cy="566928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1B62DECE-5625-2A37-689C-3E41BB7AEF7A}"/>
                </a:ext>
              </a:extLst>
            </p:cNvPr>
            <p:cNvGrpSpPr/>
            <p:nvPr/>
          </p:nvGrpSpPr>
          <p:grpSpPr>
            <a:xfrm>
              <a:off x="502920" y="3319272"/>
              <a:ext cx="457200" cy="475488"/>
              <a:chOff x="502920" y="3319272"/>
              <a:chExt cx="457200" cy="475488"/>
            </a:xfrm>
          </p:grpSpPr>
          <p:sp>
            <p:nvSpPr>
              <p:cNvPr id="11" name="Shape 9"/>
              <p:cNvSpPr/>
              <p:nvPr/>
            </p:nvSpPr>
            <p:spPr>
              <a:xfrm>
                <a:off x="502920" y="3337560"/>
                <a:ext cx="457200" cy="457200"/>
              </a:xfrm>
              <a:prstGeom prst="ellipse">
                <a:avLst/>
              </a:prstGeom>
              <a:solidFill>
                <a:srgbClr val="1E8E6A"/>
              </a:solidFill>
              <a:ln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10"/>
              <p:cNvSpPr/>
              <p:nvPr/>
            </p:nvSpPr>
            <p:spPr>
              <a:xfrm>
                <a:off x="502920" y="3319272"/>
                <a:ext cx="45720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3</a:t>
                </a:r>
                <a:endParaRPr lang="en-US" sz="1800" dirty="0"/>
              </a:p>
            </p:txBody>
          </p:sp>
        </p:grpSp>
        <p:sp>
          <p:nvSpPr>
            <p:cNvPr id="13" name="Text 11"/>
            <p:cNvSpPr/>
            <p:nvPr/>
          </p:nvSpPr>
          <p:spPr>
            <a:xfrm>
              <a:off x="1161288" y="3291840"/>
              <a:ext cx="4828032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40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Bleibt der Kurs über 95 €, verfällt der Put — du behältst die Prämie.</a:t>
              </a:r>
              <a:endParaRPr lang="en-US" sz="1400" dirty="0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65B5319-9E53-4AC6-D2A9-152D164D5E19}"/>
              </a:ext>
            </a:extLst>
          </p:cNvPr>
          <p:cNvGrpSpPr/>
          <p:nvPr/>
        </p:nvGrpSpPr>
        <p:grpSpPr>
          <a:xfrm>
            <a:off x="502920" y="4023360"/>
            <a:ext cx="5486400" cy="566928"/>
            <a:chOff x="502920" y="4023360"/>
            <a:chExt cx="5486400" cy="566928"/>
          </a:xfrm>
        </p:grpSpPr>
        <p:sp>
          <p:nvSpPr>
            <p:cNvPr id="14" name="Shape 12"/>
            <p:cNvSpPr/>
            <p:nvPr/>
          </p:nvSpPr>
          <p:spPr>
            <a:xfrm>
              <a:off x="502920" y="4075955"/>
              <a:ext cx="457200" cy="457200"/>
            </a:xfrm>
            <a:prstGeom prst="ellipse">
              <a:avLst/>
            </a:prstGeom>
            <a:solidFill>
              <a:srgbClr val="1E8E6A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13"/>
            <p:cNvSpPr/>
            <p:nvPr/>
          </p:nvSpPr>
          <p:spPr>
            <a:xfrm>
              <a:off x="502920" y="4055330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4</a:t>
              </a:r>
              <a:endParaRPr lang="en-US" sz="180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1161288" y="4023360"/>
              <a:ext cx="4828032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600"/>
                </a:lnSpc>
                <a:buNone/>
              </a:pPr>
              <a:r>
                <a:rPr lang="en-US" sz="140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Fällt er unter 95 €, kaufst du 100 Aktien für 95 € — günstiger als heute.</a:t>
              </a:r>
              <a:endParaRPr lang="en-US" sz="1400" dirty="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D31B3B1-12ED-3315-D236-874E9435C72A}"/>
              </a:ext>
            </a:extLst>
          </p:cNvPr>
          <p:cNvGrpSpPr/>
          <p:nvPr/>
        </p:nvGrpSpPr>
        <p:grpSpPr>
          <a:xfrm>
            <a:off x="502920" y="4892040"/>
            <a:ext cx="2651760" cy="841248"/>
            <a:chOff x="502920" y="4892040"/>
            <a:chExt cx="2651760" cy="841248"/>
          </a:xfrm>
        </p:grpSpPr>
        <p:sp>
          <p:nvSpPr>
            <p:cNvPr id="17" name="Shape 15"/>
            <p:cNvSpPr/>
            <p:nvPr/>
          </p:nvSpPr>
          <p:spPr>
            <a:xfrm>
              <a:off x="502920" y="4892040"/>
              <a:ext cx="2651760" cy="822960"/>
            </a:xfrm>
            <a:prstGeom prst="roundRect">
              <a:avLst>
                <a:gd name="adj" fmla="val 6667"/>
              </a:avLst>
            </a:prstGeom>
            <a:solidFill>
              <a:srgbClr val="E2F0EA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224" y="5020056"/>
              <a:ext cx="237744" cy="237744"/>
            </a:xfrm>
            <a:prstGeom prst="rect">
              <a:avLst/>
            </a:prstGeom>
          </p:spPr>
        </p:pic>
        <p:sp>
          <p:nvSpPr>
            <p:cNvPr id="19" name="Text 16"/>
            <p:cNvSpPr/>
            <p:nvPr/>
          </p:nvSpPr>
          <p:spPr>
            <a:xfrm>
              <a:off x="960120" y="5001768"/>
              <a:ext cx="219456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kern="0" spc="100" dirty="0">
                  <a:solidFill>
                    <a:srgbClr val="1367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VORTEIL</a:t>
              </a:r>
              <a:endParaRPr lang="en-US" sz="1100" dirty="0"/>
            </a:p>
          </p:txBody>
        </p:sp>
        <p:sp>
          <p:nvSpPr>
            <p:cNvPr id="20" name="Text 17"/>
            <p:cNvSpPr/>
            <p:nvPr/>
          </p:nvSpPr>
          <p:spPr>
            <a:xfrm>
              <a:off x="649224" y="5276088"/>
              <a:ext cx="2468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300"/>
                </a:lnSpc>
                <a:buNone/>
              </a:pPr>
              <a:r>
                <a:rPr lang="en-US" sz="115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Prämieneinkommen plus Rabatt-Einstieg in eine Wunschaktie.</a:t>
              </a:r>
              <a:endParaRPr lang="en-US" sz="1150" dirty="0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45CA905-472B-4F10-363A-513CC7996F7B}"/>
              </a:ext>
            </a:extLst>
          </p:cNvPr>
          <p:cNvGrpSpPr/>
          <p:nvPr/>
        </p:nvGrpSpPr>
        <p:grpSpPr>
          <a:xfrm>
            <a:off x="3337560" y="4892040"/>
            <a:ext cx="2651760" cy="841248"/>
            <a:chOff x="3337560" y="4892040"/>
            <a:chExt cx="2651760" cy="841248"/>
          </a:xfrm>
        </p:grpSpPr>
        <p:sp>
          <p:nvSpPr>
            <p:cNvPr id="21" name="Shape 18"/>
            <p:cNvSpPr/>
            <p:nvPr/>
          </p:nvSpPr>
          <p:spPr>
            <a:xfrm>
              <a:off x="3337560" y="4892040"/>
              <a:ext cx="2651760" cy="822960"/>
            </a:xfrm>
            <a:prstGeom prst="roundRect">
              <a:avLst>
                <a:gd name="adj" fmla="val 6667"/>
              </a:avLst>
            </a:prstGeom>
            <a:solidFill>
              <a:srgbClr val="FBF1E3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3864" y="5020056"/>
              <a:ext cx="237744" cy="237744"/>
            </a:xfrm>
            <a:prstGeom prst="rect">
              <a:avLst/>
            </a:prstGeom>
          </p:spPr>
        </p:pic>
        <p:sp>
          <p:nvSpPr>
            <p:cNvPr id="23" name="Text 19"/>
            <p:cNvSpPr/>
            <p:nvPr/>
          </p:nvSpPr>
          <p:spPr>
            <a:xfrm>
              <a:off x="3794760" y="5001768"/>
              <a:ext cx="219456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kern="0" spc="100" dirty="0">
                  <a:solidFill>
                    <a:srgbClr val="9A6A1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Risiko</a:t>
              </a:r>
              <a:endParaRPr lang="en-US" sz="1100" dirty="0"/>
            </a:p>
          </p:txBody>
        </p:sp>
        <p:sp>
          <p:nvSpPr>
            <p:cNvPr id="24" name="Text 20"/>
            <p:cNvSpPr/>
            <p:nvPr/>
          </p:nvSpPr>
          <p:spPr>
            <a:xfrm>
              <a:off x="3483864" y="5276088"/>
              <a:ext cx="2468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300"/>
                </a:lnSpc>
                <a:buNone/>
              </a:pPr>
              <a:r>
                <a:rPr lang="en-US" sz="1150" dirty="0">
                  <a:solidFill>
                    <a:srgbClr val="151B2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Bei starkem Kursfall Kaufpflicht zu 95 € (Buchverlust, durch Prämie gemildert).</a:t>
              </a:r>
              <a:endParaRPr lang="en-US" sz="1150" dirty="0"/>
            </a:p>
          </p:txBody>
        </p:sp>
      </p:grpSp>
      <p:sp>
        <p:nvSpPr>
          <p:cNvPr id="25" name="Shape 21"/>
          <p:cNvSpPr/>
          <p:nvPr/>
        </p:nvSpPr>
        <p:spPr>
          <a:xfrm>
            <a:off x="6355080" y="1417320"/>
            <a:ext cx="534924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6629400" y="1581912"/>
            <a:ext cx="4800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 pur vs. Short Put</a:t>
            </a:r>
            <a:endParaRPr lang="en-US" sz="1400" dirty="0"/>
          </a:p>
        </p:txBody>
      </p:sp>
      <p:sp>
        <p:nvSpPr>
          <p:cNvPr id="27" name="Text 23"/>
          <p:cNvSpPr/>
          <p:nvPr/>
        </p:nvSpPr>
        <p:spPr>
          <a:xfrm>
            <a:off x="6629400" y="1892808"/>
            <a:ext cx="4800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Gewinn / Verlust (€) am Laufzeitende</a:t>
            </a:r>
            <a:endParaRPr lang="en-US" sz="1100" dirty="0"/>
          </a:p>
        </p:txBody>
      </p:sp>
      <p:graphicFrame>
        <p:nvGraphicFramePr>
          <p:cNvPr id="28" name="Chart 0"/>
          <p:cNvGraphicFramePr/>
          <p:nvPr>
            <p:extLst>
              <p:ext uri="{D42A27DB-BD31-4B8C-83A1-F6EECF244321}">
                <p14:modId xmlns:p14="http://schemas.microsoft.com/office/powerpoint/2010/main" val="153746815"/>
              </p:ext>
            </p:extLst>
          </p:nvPr>
        </p:nvGraphicFramePr>
        <p:xfrm>
          <a:off x="6492240" y="219456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AC595C8-19E3-BBD8-42B8-75245EBED5CE}"/>
              </a:ext>
            </a:extLst>
          </p:cNvPr>
          <p:cNvGrpSpPr/>
          <p:nvPr/>
        </p:nvGrpSpPr>
        <p:grpSpPr>
          <a:xfrm>
            <a:off x="502920" y="5989320"/>
            <a:ext cx="11201400" cy="640080"/>
            <a:chOff x="502920" y="5989320"/>
            <a:chExt cx="11201400" cy="640080"/>
          </a:xfrm>
        </p:grpSpPr>
        <p:sp>
          <p:nvSpPr>
            <p:cNvPr id="29" name="Shape 24"/>
            <p:cNvSpPr/>
            <p:nvPr/>
          </p:nvSpPr>
          <p:spPr>
            <a:xfrm>
              <a:off x="502920" y="5989320"/>
              <a:ext cx="11201400" cy="640080"/>
            </a:xfrm>
            <a:prstGeom prst="roundRect">
              <a:avLst>
                <a:gd name="adj" fmla="val 10000"/>
              </a:avLst>
            </a:prstGeom>
            <a:solidFill>
              <a:srgbClr val="151B26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Image 2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232" y="6163056"/>
              <a:ext cx="292608" cy="292608"/>
            </a:xfrm>
            <a:prstGeom prst="rect">
              <a:avLst/>
            </a:prstGeom>
          </p:spPr>
        </p:pic>
        <p:sp>
          <p:nvSpPr>
            <p:cNvPr id="31" name="Text 25"/>
            <p:cNvSpPr/>
            <p:nvPr/>
          </p:nvSpPr>
          <p:spPr>
            <a:xfrm>
              <a:off x="1143000" y="5989320"/>
              <a:ext cx="1042416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ts val="1500"/>
                </a:lnSpc>
                <a:buNone/>
              </a:pPr>
              <a:r>
                <a:rPr lang="en-US" sz="130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Solange die Aktie über 95 € bleibt, kassierst du jeden Monat die Prämie. Erst unter dem Break-even von 94 € entsteht ein echter Verlust — dann besitzt du aber deine Wunschaktie zum Rabattpreis.</a:t>
              </a:r>
              <a:endParaRPr lang="en-US" sz="13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STRATEGIE IM DETAIL · 3 / 4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02920" y="658368"/>
            <a:ext cx="8412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Long Call — die gekaufte Chance nach oben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1261872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Kleiner Einsatz, große Wirkung — wenn der Kurs kräftig steigt.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502920" y="187452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874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161288" y="182880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kaufst einen Call mit Strike 105 € und zahlst dafür 100 € Prämie.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260604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" y="26060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161288" y="256032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brauchst kein großes Depot — nur den Einsatz von 100 €.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02920" y="333756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" y="3337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161288" y="329184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Bleibt der Kurs unter 105 €, verfällt der Call — die 100 € sind weg.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02920" y="406908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02920" y="4069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161288" y="402336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Steigt er deutlich über 105 €, gewinnst du überproportional (Hebel).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502920" y="4892040"/>
            <a:ext cx="2651760" cy="822960"/>
          </a:xfrm>
          <a:prstGeom prst="roundRect">
            <a:avLst>
              <a:gd name="adj" fmla="val 6667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5020056"/>
            <a:ext cx="237744" cy="237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960120" y="5001768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1367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VORTEIL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649224" y="5276088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115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Kleiner Einsatz mit großer Hebelwirkung bei starkem Anstieg.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3337560" y="4892040"/>
            <a:ext cx="2651760" cy="822960"/>
          </a:xfrm>
          <a:prstGeom prst="roundRect">
            <a:avLst>
              <a:gd name="adj" fmla="val 6667"/>
            </a:avLst>
          </a:prstGeom>
          <a:solidFill>
            <a:srgbClr val="FBF1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864" y="5020056"/>
            <a:ext cx="237744" cy="237744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3794760" y="5001768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9A6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 BEACHTEN</a:t>
            </a:r>
            <a:endParaRPr lang="en-US" sz="1100" dirty="0"/>
          </a:p>
        </p:txBody>
      </p:sp>
      <p:sp>
        <p:nvSpPr>
          <p:cNvPr id="24" name="Text 20"/>
          <p:cNvSpPr/>
          <p:nvPr/>
        </p:nvSpPr>
        <p:spPr>
          <a:xfrm>
            <a:off x="3483864" y="5276088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115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Ohne klare Bewegung über 105 € verfällt die Prämie komplett.</a:t>
            </a:r>
            <a:endParaRPr lang="en-US" sz="1150" dirty="0"/>
          </a:p>
        </p:txBody>
      </p:sp>
      <p:sp>
        <p:nvSpPr>
          <p:cNvPr id="25" name="Shape 21"/>
          <p:cNvSpPr/>
          <p:nvPr/>
        </p:nvSpPr>
        <p:spPr>
          <a:xfrm>
            <a:off x="6355080" y="1417320"/>
            <a:ext cx="534924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6629400" y="1581912"/>
            <a:ext cx="4800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 pur vs. Long Call</a:t>
            </a:r>
            <a:endParaRPr lang="en-US" sz="1400" dirty="0"/>
          </a:p>
        </p:txBody>
      </p:sp>
      <p:sp>
        <p:nvSpPr>
          <p:cNvPr id="27" name="Text 23"/>
          <p:cNvSpPr/>
          <p:nvPr/>
        </p:nvSpPr>
        <p:spPr>
          <a:xfrm>
            <a:off x="6629400" y="1892808"/>
            <a:ext cx="4800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Gewinn / Verlust (€) am Laufzeitende</a:t>
            </a:r>
            <a:endParaRPr lang="en-US" sz="1100" dirty="0"/>
          </a:p>
        </p:txBody>
      </p:sp>
      <p:graphicFrame>
        <p:nvGraphicFramePr>
          <p:cNvPr id="28" name="Chart 0"/>
          <p:cNvGraphicFramePr/>
          <p:nvPr/>
        </p:nvGraphicFramePr>
        <p:xfrm>
          <a:off x="6492240" y="219456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Shape 24"/>
          <p:cNvSpPr/>
          <p:nvPr/>
        </p:nvSpPr>
        <p:spPr>
          <a:xfrm>
            <a:off x="502920" y="5989320"/>
            <a:ext cx="11201400" cy="640080"/>
          </a:xfrm>
          <a:prstGeom prst="roundRect">
            <a:avLst>
              <a:gd name="adj" fmla="val 10000"/>
            </a:avLst>
          </a:prstGeom>
          <a:solidFill>
            <a:srgbClr val="151B2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32" y="6163056"/>
            <a:ext cx="292608" cy="292608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1143000" y="5989320"/>
            <a:ext cx="10424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Long Call lohnt erst oberhalb von ~106 €: Dann zieht der Gewinn steil an. Bleibt der große Sprung aus, ist nur die Prämie verloren — die Wette auf einen kräftigen Anstieg.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C19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STRATEGIE IM DETAIL · 4 / 4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02920" y="658368"/>
            <a:ext cx="8412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51B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Long Put — die Versicherung gegen fallende Kurse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2920" y="1261872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sicherst dich ab — oder wettest gezielt auf sinkende Kurse.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502920" y="187452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874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161288" y="182880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kaufst einen Put mit Strike 95 € und zahlst dafür 100 € Prämie.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260604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" y="26060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161288" y="256032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Put gewinnt an Wert, wenn die Aktie fällt — wie eine Versicherung.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502920" y="333756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" y="3337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161288" y="329184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Bleibt der Kurs über 95 €, verfällt der Put — die 100 € sind weg.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02920" y="4069080"/>
            <a:ext cx="457200" cy="457200"/>
          </a:xfrm>
          <a:prstGeom prst="ellipse">
            <a:avLst/>
          </a:prstGeom>
          <a:solidFill>
            <a:srgbClr val="C19A4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02920" y="4069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161288" y="4023360"/>
            <a:ext cx="4828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40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Fällt er deutlich unter 95 €, steigt dein Gewinn (oder Schutz).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502920" y="4892040"/>
            <a:ext cx="2651760" cy="822960"/>
          </a:xfrm>
          <a:prstGeom prst="roundRect">
            <a:avLst>
              <a:gd name="adj" fmla="val 6667"/>
            </a:avLst>
          </a:prstGeom>
          <a:solidFill>
            <a:srgbClr val="E2F0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5020056"/>
            <a:ext cx="237744" cy="237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960120" y="5001768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1367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VORTEIL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649224" y="5276088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115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Schützt dein Depot oder profitiert von fallenden Kursen.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3337560" y="4892040"/>
            <a:ext cx="2651760" cy="822960"/>
          </a:xfrm>
          <a:prstGeom prst="roundRect">
            <a:avLst>
              <a:gd name="adj" fmla="val 6667"/>
            </a:avLst>
          </a:prstGeom>
          <a:solidFill>
            <a:srgbClr val="FBF1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864" y="5020056"/>
            <a:ext cx="237744" cy="237744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3794760" y="5001768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9A6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 BEACHTEN</a:t>
            </a:r>
            <a:endParaRPr lang="en-US" sz="1100" dirty="0"/>
          </a:p>
        </p:txBody>
      </p:sp>
      <p:sp>
        <p:nvSpPr>
          <p:cNvPr id="24" name="Text 20"/>
          <p:cNvSpPr/>
          <p:nvPr/>
        </p:nvSpPr>
        <p:spPr>
          <a:xfrm>
            <a:off x="3483864" y="5276088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1150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Ohne Kursrückgang unter 95 € verfällt die Prämie komplett.</a:t>
            </a:r>
            <a:endParaRPr lang="en-US" sz="1150" dirty="0"/>
          </a:p>
        </p:txBody>
      </p:sp>
      <p:sp>
        <p:nvSpPr>
          <p:cNvPr id="25" name="Shape 21"/>
          <p:cNvSpPr/>
          <p:nvPr/>
        </p:nvSpPr>
        <p:spPr>
          <a:xfrm>
            <a:off x="6355080" y="1417320"/>
            <a:ext cx="534924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E2E5EA"/>
            </a:solidFill>
            <a:prstDash val="solid"/>
          </a:ln>
          <a:effectLst>
            <a:outerShdw blurRad="88900" dist="38100" dir="5400000" algn="bl" rotWithShape="0">
              <a:srgbClr val="9AA3AE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6629400" y="1581912"/>
            <a:ext cx="4800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51B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 pur vs. Long Put</a:t>
            </a:r>
            <a:endParaRPr lang="en-US" sz="1400" dirty="0"/>
          </a:p>
        </p:txBody>
      </p:sp>
      <p:sp>
        <p:nvSpPr>
          <p:cNvPr id="27" name="Text 23"/>
          <p:cNvSpPr/>
          <p:nvPr/>
        </p:nvSpPr>
        <p:spPr>
          <a:xfrm>
            <a:off x="6629400" y="1892808"/>
            <a:ext cx="4800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C66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Gewinn / Verlust (€) am Laufzeitende</a:t>
            </a:r>
            <a:endParaRPr lang="en-US" sz="1100" dirty="0"/>
          </a:p>
        </p:txBody>
      </p:sp>
      <p:graphicFrame>
        <p:nvGraphicFramePr>
          <p:cNvPr id="28" name="Chart 0"/>
          <p:cNvGraphicFramePr/>
          <p:nvPr/>
        </p:nvGraphicFramePr>
        <p:xfrm>
          <a:off x="6492240" y="219456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Shape 24"/>
          <p:cNvSpPr/>
          <p:nvPr/>
        </p:nvSpPr>
        <p:spPr>
          <a:xfrm>
            <a:off x="502920" y="5989320"/>
            <a:ext cx="11201400" cy="640080"/>
          </a:xfrm>
          <a:prstGeom prst="roundRect">
            <a:avLst>
              <a:gd name="adj" fmla="val 10000"/>
            </a:avLst>
          </a:prstGeom>
          <a:solidFill>
            <a:srgbClr val="151B2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32" y="6163056"/>
            <a:ext cx="292608" cy="292608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1143000" y="5989320"/>
            <a:ext cx="10424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Long Put ist die Gegenwette: Er glänzt bei fallenden Kursen unter 94 € und wirkt wie eine Versicherung fürs Depot. Steigt die Aktie, kostet er nur die Prämie.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f6dbec8-95a8-4638-9f5f-bd076536645c}" enabled="1" method="Standard" siteId="{5dbf1add-202a-4b8d-815b-bf0fb024e03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Benutzerdefiniert</PresentationFormat>
  <Paragraphs>351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Healthineers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Diestel, Manuel</dc:creator>
  <cp:lastModifiedBy>Diestel, Manuel</cp:lastModifiedBy>
  <cp:revision>6</cp:revision>
  <dcterms:created xsi:type="dcterms:W3CDTF">2026-06-19T08:53:58Z</dcterms:created>
  <dcterms:modified xsi:type="dcterms:W3CDTF">2026-07-03T08:56:51Z</dcterms:modified>
</cp:coreProperties>
</file>